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6"/>
  </p:notesMasterIdLst>
  <p:sldIdLst>
    <p:sldId id="256" r:id="rId3"/>
    <p:sldId id="260" r:id="rId4"/>
    <p:sldId id="257" r:id="rId5"/>
    <p:sldId id="285" r:id="rId6"/>
    <p:sldId id="270" r:id="rId7"/>
    <p:sldId id="273" r:id="rId8"/>
    <p:sldId id="261" r:id="rId9"/>
    <p:sldId id="271" r:id="rId10"/>
    <p:sldId id="303" r:id="rId11"/>
    <p:sldId id="291" r:id="rId12"/>
    <p:sldId id="262" r:id="rId13"/>
    <p:sldId id="276" r:id="rId14"/>
    <p:sldId id="272" r:id="rId15"/>
    <p:sldId id="277" r:id="rId16"/>
    <p:sldId id="263" r:id="rId17"/>
    <p:sldId id="280" r:id="rId18"/>
    <p:sldId id="292" r:id="rId19"/>
    <p:sldId id="279" r:id="rId20"/>
    <p:sldId id="281" r:id="rId21"/>
    <p:sldId id="278" r:id="rId22"/>
    <p:sldId id="312" r:id="rId23"/>
    <p:sldId id="293" r:id="rId24"/>
    <p:sldId id="294" r:id="rId25"/>
    <p:sldId id="313" r:id="rId26"/>
    <p:sldId id="314" r:id="rId27"/>
    <p:sldId id="286" r:id="rId28"/>
    <p:sldId id="304" r:id="rId29"/>
    <p:sldId id="287" r:id="rId30"/>
    <p:sldId id="264" r:id="rId31"/>
    <p:sldId id="275" r:id="rId32"/>
    <p:sldId id="315" r:id="rId33"/>
    <p:sldId id="266" r:id="rId34"/>
    <p:sldId id="305" r:id="rId35"/>
    <p:sldId id="306" r:id="rId36"/>
    <p:sldId id="295" r:id="rId37"/>
    <p:sldId id="307" r:id="rId38"/>
    <p:sldId id="308" r:id="rId39"/>
    <p:sldId id="309" r:id="rId40"/>
    <p:sldId id="310" r:id="rId41"/>
    <p:sldId id="311" r:id="rId42"/>
    <p:sldId id="288" r:id="rId43"/>
    <p:sldId id="267" r:id="rId44"/>
    <p:sldId id="289" r:id="rId45"/>
    <p:sldId id="296" r:id="rId46"/>
    <p:sldId id="297" r:id="rId47"/>
    <p:sldId id="301" r:id="rId48"/>
    <p:sldId id="282" r:id="rId49"/>
    <p:sldId id="302" r:id="rId50"/>
    <p:sldId id="268" r:id="rId51"/>
    <p:sldId id="274" r:id="rId52"/>
    <p:sldId id="299" r:id="rId53"/>
    <p:sldId id="298" r:id="rId54"/>
    <p:sldId id="290"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260"/>
            <p14:sldId id="257"/>
            <p14:sldId id="285"/>
            <p14:sldId id="270"/>
            <p14:sldId id="273"/>
            <p14:sldId id="261"/>
            <p14:sldId id="271"/>
            <p14:sldId id="303"/>
            <p14:sldId id="291"/>
            <p14:sldId id="262"/>
            <p14:sldId id="276"/>
            <p14:sldId id="272"/>
            <p14:sldId id="277"/>
            <p14:sldId id="263"/>
            <p14:sldId id="280"/>
            <p14:sldId id="292"/>
            <p14:sldId id="279"/>
            <p14:sldId id="281"/>
            <p14:sldId id="278"/>
            <p14:sldId id="312"/>
            <p14:sldId id="293"/>
            <p14:sldId id="294"/>
            <p14:sldId id="313"/>
            <p14:sldId id="314"/>
            <p14:sldId id="286"/>
            <p14:sldId id="304"/>
            <p14:sldId id="287"/>
            <p14:sldId id="264"/>
            <p14:sldId id="275"/>
            <p14:sldId id="315"/>
            <p14:sldId id="266"/>
            <p14:sldId id="305"/>
            <p14:sldId id="306"/>
            <p14:sldId id="295"/>
            <p14:sldId id="307"/>
            <p14:sldId id="308"/>
            <p14:sldId id="309"/>
            <p14:sldId id="310"/>
            <p14:sldId id="311"/>
            <p14:sldId id="288"/>
            <p14:sldId id="267"/>
            <p14:sldId id="289"/>
            <p14:sldId id="296"/>
            <p14:sldId id="297"/>
            <p14:sldId id="301"/>
            <p14:sldId id="282"/>
            <p14:sldId id="302"/>
            <p14:sldId id="268"/>
            <p14:sldId id="274"/>
            <p14:sldId id="299"/>
            <p14:sldId id="29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EE2"/>
    <a:srgbClr val="FFC000"/>
    <a:srgbClr val="F36B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867" autoAdjust="0"/>
  </p:normalViewPr>
  <p:slideViewPr>
    <p:cSldViewPr snapToGrid="0">
      <p:cViewPr varScale="1">
        <p:scale>
          <a:sx n="71" d="100"/>
          <a:sy n="71" d="100"/>
        </p:scale>
        <p:origin x="624" y="53"/>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2023/6/25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16573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31</a:t>
            </a:fld>
            <a:endParaRPr lang="zh-TW" altLang="en-US"/>
          </a:p>
        </p:txBody>
      </p:sp>
    </p:spTree>
    <p:extLst>
      <p:ext uri="{BB962C8B-B14F-4D97-AF65-F5344CB8AC3E}">
        <p14:creationId xmlns:p14="http://schemas.microsoft.com/office/powerpoint/2010/main" val="2548882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33</a:t>
            </a:fld>
            <a:endParaRPr lang="zh-TW" altLang="en-US"/>
          </a:p>
        </p:txBody>
      </p:sp>
    </p:spTree>
    <p:extLst>
      <p:ext uri="{BB962C8B-B14F-4D97-AF65-F5344CB8AC3E}">
        <p14:creationId xmlns:p14="http://schemas.microsoft.com/office/powerpoint/2010/main" val="3939440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34</a:t>
            </a:fld>
            <a:endParaRPr lang="zh-TW" altLang="en-US"/>
          </a:p>
        </p:txBody>
      </p:sp>
    </p:spTree>
    <p:extLst>
      <p:ext uri="{BB962C8B-B14F-4D97-AF65-F5344CB8AC3E}">
        <p14:creationId xmlns:p14="http://schemas.microsoft.com/office/powerpoint/2010/main" val="3962882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38</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43</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其實整子時成蠻短的，從 </a:t>
            </a:r>
            <a:r>
              <a:rPr lang="en-US" altLang="zh-TW" dirty="0"/>
              <a:t>00/00 </a:t>
            </a:r>
            <a:r>
              <a:rPr lang="zh-TW" altLang="en-US" dirty="0"/>
              <a:t>到 </a:t>
            </a:r>
            <a:r>
              <a:rPr lang="en-US" altLang="zh-TW" dirty="0"/>
              <a:t>00/00 </a:t>
            </a:r>
            <a:r>
              <a:rPr lang="zh-TW" altLang="en-US" dirty="0"/>
              <a:t>，中間還包含規劃，及扣除上班的時間</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50</a:t>
            </a:fld>
            <a:endParaRPr lang="zh-TW" altLang="en-US"/>
          </a:p>
        </p:txBody>
      </p:sp>
    </p:spTree>
    <p:extLst>
      <p:ext uri="{BB962C8B-B14F-4D97-AF65-F5344CB8AC3E}">
        <p14:creationId xmlns:p14="http://schemas.microsoft.com/office/powerpoint/2010/main" val="424831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居然有辦法每週開2次小組會議+1次教練討論，真的不知道時間哪裡來的&gt;&lt;</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51</a:t>
            </a:fld>
            <a:endParaRPr lang="zh-TW" altLang="en-US"/>
          </a:p>
        </p:txBody>
      </p:sp>
    </p:spTree>
    <p:extLst>
      <p:ext uri="{BB962C8B-B14F-4D97-AF65-F5344CB8AC3E}">
        <p14:creationId xmlns:p14="http://schemas.microsoft.com/office/powerpoint/2010/main" val="1997593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通過設計這個募資網站，我們瞭解了網站</a:t>
            </a:r>
            <a:r>
              <a:rPr lang="en-US" altLang="zh-TW" b="0" i="0" dirty="0">
                <a:solidFill>
                  <a:srgbClr val="333333"/>
                </a:solidFill>
                <a:effectLst/>
                <a:latin typeface="-apple-system"/>
              </a:rPr>
              <a:t>UI</a:t>
            </a:r>
            <a:r>
              <a:rPr lang="zh-TW" altLang="en-US" b="0" i="0" dirty="0">
                <a:solidFill>
                  <a:srgbClr val="333333"/>
                </a:solidFill>
                <a:effectLst/>
                <a:latin typeface="-apple-system"/>
              </a:rPr>
              <a:t>和前端技術等多個方面的知識和技能。我們更加熟悉了規劃一個完整網站所需的各種迫切需要和必要的系統與功能。 完成此網站設計的過程也提醒了我們，態度對待每個募資項目都非常謹慎和重視，並始終保持謙虛的態度。將來，我們將繼續為此領域和更多慈善事業做出貢獻。</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52</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因為大家都對募資方案</a:t>
            </a:r>
            <a:endParaRPr lang="en-US" altLang="zh-TW"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10025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為了解決現有的</a:t>
            </a:r>
            <a:r>
              <a:rPr lang="en-US" altLang="zh-TW" sz="1200" dirty="0"/>
              <a:t>___</a:t>
            </a:r>
            <a:r>
              <a:rPr lang="zh-TW" altLang="en-US" sz="1200" dirty="0"/>
              <a:t>問題，我們決定設立一個募資平台</a:t>
            </a:r>
            <a:r>
              <a:rPr lang="en-US" altLang="zh-TW" sz="1200" dirty="0"/>
              <a:t>...</a:t>
            </a:r>
            <a:br>
              <a:rPr lang="en-US" altLang="zh-TW" sz="1200"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br>
              <a:rPr lang="en-US" altLang="zh-TW" b="0" i="0" dirty="0">
                <a:solidFill>
                  <a:srgbClr val="DBDEE1"/>
                </a:solidFill>
                <a:effectLst/>
                <a:latin typeface="gg sans"/>
              </a:rPr>
            </a:br>
            <a:r>
              <a:rPr lang="zh-TW" altLang="en-US" dirty="0"/>
              <a:t>發現募資市場需求的故事。</a:t>
            </a:r>
          </a:p>
          <a:p>
            <a:endParaRPr lang="en-US" altLang="zh-TW" sz="1200" dirty="0"/>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endParaRPr lang="en-US" altLang="zh-TW" dirty="0"/>
          </a:p>
          <a:p>
            <a:r>
              <a:rPr lang="zh-TW" altLang="en-US" b="1" dirty="0"/>
              <a:t>緣起 </a:t>
            </a:r>
            <a:r>
              <a:rPr lang="en-US" altLang="zh-TW" b="1" dirty="0"/>
              <a:t>-</a:t>
            </a:r>
            <a:r>
              <a:rPr lang="zh-TW" altLang="en-US" b="1" dirty="0"/>
              <a:t> </a:t>
            </a:r>
            <a:r>
              <a:rPr lang="zh-TW" altLang="en-US" dirty="0"/>
              <a:t>講述創辦人背景及發現募資市場需求的故事。</a:t>
            </a:r>
          </a:p>
          <a:p>
            <a:r>
              <a:rPr lang="zh-TW" altLang="en-US" b="1" dirty="0"/>
              <a:t>市場研究 </a:t>
            </a:r>
            <a:r>
              <a:rPr lang="en-US" altLang="zh-TW" b="1" dirty="0"/>
              <a:t>-</a:t>
            </a:r>
            <a:r>
              <a:rPr lang="zh-TW" altLang="en-US" b="1" dirty="0"/>
              <a:t> </a:t>
            </a:r>
            <a:r>
              <a:rPr lang="zh-TW" altLang="en-US" dirty="0"/>
              <a:t>說明網站設立前對募資市場的調查研究，以及意義和影響。</a:t>
            </a:r>
          </a:p>
          <a:p>
            <a:r>
              <a:rPr lang="zh-TW" altLang="en-US" b="1" dirty="0"/>
              <a:t>團隊討論 </a:t>
            </a:r>
            <a:r>
              <a:rPr lang="en-US" altLang="zh-TW" b="1" dirty="0"/>
              <a:t>-</a:t>
            </a:r>
            <a:r>
              <a:rPr lang="zh-TW" altLang="en-US" b="1" dirty="0"/>
              <a:t> </a:t>
            </a:r>
            <a:r>
              <a:rPr lang="zh-TW" altLang="en-US" dirty="0"/>
              <a:t>介紹團隊如何討論和分析市場調查數據，確定網站發展方向。</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4184443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為了解決現有的</a:t>
            </a:r>
            <a:r>
              <a:rPr lang="en-US" altLang="zh-TW" sz="1200" dirty="0"/>
              <a:t>___</a:t>
            </a:r>
            <a:r>
              <a:rPr lang="zh-TW" altLang="en-US" sz="1200" dirty="0"/>
              <a:t>問題，我們決定設立一個募資平台</a:t>
            </a:r>
            <a:r>
              <a:rPr lang="en-US" altLang="zh-TW" sz="1200" dirty="0"/>
              <a:t>...</a:t>
            </a:r>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93271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「倍而兔」的命名是因為我們在兔年相遇，又因為六角學院的 </a:t>
            </a:r>
            <a:r>
              <a:rPr lang="en-US" altLang="zh-TW" sz="1200" dirty="0"/>
              <a:t>Node.js </a:t>
            </a:r>
            <a:r>
              <a:rPr lang="zh-TW" altLang="en-US" sz="1200" dirty="0"/>
              <a:t>企業專題班而聚在一起，然後我們被排到第二組，所以經過各種排列組合，及請教 </a:t>
            </a:r>
            <a:r>
              <a:rPr lang="en-US" altLang="zh-TW" sz="1200" dirty="0"/>
              <a:t>ChatGPT </a:t>
            </a:r>
            <a:r>
              <a:rPr lang="zh-TW" altLang="en-US" sz="1200" dirty="0"/>
              <a:t>後，取名為「倍而兔」。</a:t>
            </a:r>
            <a:endParaRPr lang="en-US" altLang="zh-TW" sz="1200" dirty="0"/>
          </a:p>
          <a:p>
            <a:r>
              <a:rPr lang="zh-TW" altLang="en-US" sz="1200" dirty="0"/>
              <a:t>平台名稱確認後，繼而發想 </a:t>
            </a:r>
            <a:r>
              <a:rPr lang="en-US" altLang="zh-TW" sz="1200" dirty="0" err="1"/>
              <a:t>slogon</a:t>
            </a:r>
            <a:r>
              <a:rPr lang="zh-TW" altLang="en-US" sz="1200" dirty="0"/>
              <a:t>。</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136451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Api </a:t>
            </a:r>
            <a:r>
              <a:rPr lang="zh-TW" altLang="en-US" dirty="0"/>
              <a:t>高達 </a:t>
            </a:r>
            <a:r>
              <a:rPr lang="en-US" altLang="zh-TW" dirty="0"/>
              <a:t>XX </a:t>
            </a:r>
            <a:r>
              <a:rPr lang="zh-TW" altLang="en-US" dirty="0"/>
              <a:t>支，涵蓋使用者、產品、提案方、贊助</a:t>
            </a:r>
            <a:r>
              <a:rPr lang="en-US" altLang="zh-TW" dirty="0"/>
              <a:t>…</a:t>
            </a:r>
            <a:r>
              <a:rPr lang="zh-TW" altLang="en-US" dirty="0"/>
              <a:t>的增改刪查</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22</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在這個地方我們有用到</a:t>
            </a:r>
            <a:r>
              <a:rPr lang="en-US" altLang="zh-TW" dirty="0"/>
              <a:t>…</a:t>
            </a:r>
            <a:r>
              <a:rPr lang="zh-TW" altLang="en-US" dirty="0"/>
              <a:t>技術，</a:t>
            </a:r>
            <a:r>
              <a:rPr lang="en-US" altLang="zh-TW" dirty="0"/>
              <a:t>…Demo </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27</a:t>
            </a:fld>
            <a:endParaRPr lang="zh-TW" altLang="en-US"/>
          </a:p>
        </p:txBody>
      </p:sp>
    </p:spTree>
    <p:extLst>
      <p:ext uri="{BB962C8B-B14F-4D97-AF65-F5344CB8AC3E}">
        <p14:creationId xmlns:p14="http://schemas.microsoft.com/office/powerpoint/2010/main" val="116305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30</a:t>
            </a:fld>
            <a:endParaRPr lang="zh-TW" altLang="en-US"/>
          </a:p>
        </p:txBody>
      </p:sp>
    </p:spTree>
    <p:extLst>
      <p:ext uri="{BB962C8B-B14F-4D97-AF65-F5344CB8AC3E}">
        <p14:creationId xmlns:p14="http://schemas.microsoft.com/office/powerpoint/2010/main" val="113732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865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9808652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2023/6/25</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2023/6/25</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2023/6/25</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2023/6/25</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2023/6/25</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2023/6/25</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64" r:id="rId3"/>
    <p:sldLayoutId id="2147483661"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6.sv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rabbitfund/rabbitfund_backend/blob/main/doc/createData.md" TargetMode="Externa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333333"/>
                </a:solidFill>
                <a:effectLst/>
                <a:latin typeface="Noto Sans" panose="020B0502040204020203" pitchFamily="34" charset="0"/>
              </a:rPr>
              <a:t>倍而兔募資</a:t>
            </a:r>
            <a:r>
              <a:rPr lang="zh-TW" altLang="en-US" spc="600" dirty="0">
                <a:solidFill>
                  <a:srgbClr val="333333"/>
                </a:solidFill>
                <a:latin typeface="Noto Sans" panose="020B0502040204020203" pitchFamily="34" charset="0"/>
              </a:rPr>
              <a:t>平台</a:t>
            </a:r>
            <a:endParaRPr lang="zh-TW" altLang="en-US" spc="600" dirty="0"/>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508" y="1146871"/>
            <a:ext cx="2200275" cy="1047750"/>
          </a:xfrm>
          <a:prstGeom prst="rect">
            <a:avLst/>
          </a:prstGeom>
        </p:spPr>
      </p:pic>
      <p:pic>
        <p:nvPicPr>
          <p:cNvPr id="12" name="圖形 11">
            <a:extLst>
              <a:ext uri="{FF2B5EF4-FFF2-40B4-BE49-F238E27FC236}">
                <a16:creationId xmlns:a16="http://schemas.microsoft.com/office/drawing/2014/main" id="{E0E96F36-8679-1B72-FF6F-3F0C40CD5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0238" y="3706008"/>
            <a:ext cx="876300" cy="99060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40155" y="0"/>
            <a:ext cx="914400" cy="914400"/>
          </a:xfrm>
          <a:prstGeom prst="rect">
            <a:avLst/>
          </a:prstGeom>
        </p:spPr>
      </p:pic>
      <p:pic>
        <p:nvPicPr>
          <p:cNvPr id="18" name="圖形 17">
            <a:extLst>
              <a:ext uri="{FF2B5EF4-FFF2-40B4-BE49-F238E27FC236}">
                <a16:creationId xmlns:a16="http://schemas.microsoft.com/office/drawing/2014/main" id="{AD710BBC-8616-202B-F03A-37BF1CD75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8705" y="1237246"/>
            <a:ext cx="1257300" cy="22479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518" y="4936577"/>
            <a:ext cx="1619250" cy="1619250"/>
          </a:xfrm>
          <a:prstGeom prst="rect">
            <a:avLst/>
          </a:prstGeom>
        </p:spPr>
      </p:pic>
    </p:spTree>
    <p:extLst>
      <p:ext uri="{BB962C8B-B14F-4D97-AF65-F5344CB8AC3E}">
        <p14:creationId xmlns:p14="http://schemas.microsoft.com/office/powerpoint/2010/main" val="330373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00007-94A9-C57C-4B0F-950F86393873}"/>
              </a:ext>
            </a:extLst>
          </p:cNvPr>
          <p:cNvSpPr>
            <a:spLocks noGrp="1"/>
          </p:cNvSpPr>
          <p:nvPr>
            <p:ph type="title"/>
          </p:nvPr>
        </p:nvSpPr>
        <p:spPr/>
        <p:txBody>
          <a:bodyPr/>
          <a:lstStyle/>
          <a:p>
            <a:r>
              <a:rPr lang="zh-TW" altLang="en-US" dirty="0"/>
              <a:t>成員介紹</a:t>
            </a:r>
          </a:p>
        </p:txBody>
      </p:sp>
      <p:sp>
        <p:nvSpPr>
          <p:cNvPr id="3" name="內容版面配置區 2">
            <a:extLst>
              <a:ext uri="{FF2B5EF4-FFF2-40B4-BE49-F238E27FC236}">
                <a16:creationId xmlns:a16="http://schemas.microsoft.com/office/drawing/2014/main" id="{4D2BF647-7A43-B7B3-A8CD-064EA7119FDF}"/>
              </a:ext>
            </a:extLst>
          </p:cNvPr>
          <p:cNvSpPr>
            <a:spLocks noGrp="1"/>
          </p:cNvSpPr>
          <p:nvPr>
            <p:ph idx="1"/>
          </p:nvPr>
        </p:nvSpPr>
        <p:spPr/>
        <p:txBody>
          <a:bodyPr/>
          <a:lstStyle/>
          <a:p>
            <a:r>
              <a:rPr lang="zh-TW" altLang="en-US" b="1" dirty="0"/>
              <a:t>合作順暢 </a:t>
            </a:r>
            <a:r>
              <a:rPr lang="en-US" altLang="zh-TW" dirty="0"/>
              <a:t>- </a:t>
            </a:r>
            <a:r>
              <a:rPr lang="zh-TW" altLang="en-US" dirty="0"/>
              <a:t>我們的團隊協作十分順暢，有著豐富的設計經驗和技術能力。</a:t>
            </a:r>
          </a:p>
          <a:p>
            <a:r>
              <a:rPr lang="zh-TW" altLang="en-US" b="1" dirty="0"/>
              <a:t>專業態度 </a:t>
            </a:r>
            <a:r>
              <a:rPr lang="en-US" altLang="zh-TW" dirty="0"/>
              <a:t>- </a:t>
            </a:r>
            <a:r>
              <a:rPr lang="zh-TW" altLang="en-US" dirty="0"/>
              <a:t>我們堅持高品質、專業化的工作態度，能夠給客戶帶來最滿意的服務體驗。</a:t>
            </a:r>
          </a:p>
          <a:p>
            <a:r>
              <a:rPr lang="zh-TW" altLang="en-US" b="1" dirty="0"/>
              <a:t>共享成果 </a:t>
            </a:r>
            <a:r>
              <a:rPr lang="en-US" altLang="zh-TW" dirty="0"/>
              <a:t>- </a:t>
            </a:r>
            <a:r>
              <a:rPr lang="zh-TW" altLang="en-US" dirty="0"/>
              <a:t>我們的團隊樂於分享成果和經驗，並提供適合的解決方案，讓客戶受益。</a:t>
            </a:r>
          </a:p>
        </p:txBody>
      </p:sp>
    </p:spTree>
    <p:extLst>
      <p:ext uri="{BB962C8B-B14F-4D97-AF65-F5344CB8AC3E}">
        <p14:creationId xmlns:p14="http://schemas.microsoft.com/office/powerpoint/2010/main" val="2561863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概念發想、企劃</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5136137" cy="46672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3DC55A85-C7FE-DD20-91E8-A3C6B33AF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051" y="1917204"/>
            <a:ext cx="5170598" cy="2540192"/>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5B6D6220-5D97-0B8F-E9C0-35A71596231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28081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idx="1"/>
          </p:nvPr>
        </p:nvSpPr>
        <p:spPr/>
        <p:txBody>
          <a:bodyPr>
            <a:normAutofit/>
          </a:bodyPr>
          <a:lstStyle/>
          <a:p>
            <a:endParaRPr lang="zh-TW" altLang="en-US" sz="2600" dirty="0"/>
          </a:p>
        </p:txBody>
      </p:sp>
      <p:pic>
        <p:nvPicPr>
          <p:cNvPr id="3074" name="Picture 2" descr="圖片">
            <a:extLst>
              <a:ext uri="{FF2B5EF4-FFF2-40B4-BE49-F238E27FC236}">
                <a16:creationId xmlns:a16="http://schemas.microsoft.com/office/drawing/2014/main" id="{159D65B3-662D-2FFD-80F7-949CDFC33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9442"/>
            <a:ext cx="3731057"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圖片">
            <a:extLst>
              <a:ext uri="{FF2B5EF4-FFF2-40B4-BE49-F238E27FC236}">
                <a16:creationId xmlns:a16="http://schemas.microsoft.com/office/drawing/2014/main" id="{C9E81E3A-6E47-27AD-42FC-640EFC30F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478" y="4035029"/>
            <a:ext cx="458670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1556CA6-4EED-3278-7949-E623CED8AA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1244115" y="4027491"/>
            <a:ext cx="4176662" cy="23420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圖片">
            <a:extLst>
              <a:ext uri="{FF2B5EF4-FFF2-40B4-BE49-F238E27FC236}">
                <a16:creationId xmlns:a16="http://schemas.microsoft.com/office/drawing/2014/main" id="{8306056B-F38E-C9CB-3722-75612CC0E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163" y="2530713"/>
            <a:ext cx="334546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AF6CEE5-E8D3-0144-7A0B-47B5DCBFD8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8485"/>
          <a:stretch/>
        </p:blipFill>
        <p:spPr bwMode="auto">
          <a:xfrm>
            <a:off x="7422459" y="2015197"/>
            <a:ext cx="3857094" cy="219365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0E9467F-2A9A-E029-7368-6EDA21EA0EA3}"/>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29142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977CD1-6D78-0A51-7BDB-8AEC46A5087C}"/>
              </a:ext>
            </a:extLst>
          </p:cNvPr>
          <p:cNvSpPr>
            <a:spLocks noGrp="1"/>
          </p:cNvSpPr>
          <p:nvPr>
            <p:ph type="title"/>
          </p:nvPr>
        </p:nvSpPr>
        <p:spPr/>
        <p:txBody>
          <a:bodyPr/>
          <a:lstStyle/>
          <a:p>
            <a:r>
              <a:rPr lang="zh-TW" altLang="en-US" dirty="0"/>
              <a:t>規劃平台架構</a:t>
            </a:r>
          </a:p>
        </p:txBody>
      </p:sp>
      <p:sp>
        <p:nvSpPr>
          <p:cNvPr id="4" name="內容版面配置區 3">
            <a:extLst>
              <a:ext uri="{FF2B5EF4-FFF2-40B4-BE49-F238E27FC236}">
                <a16:creationId xmlns:a16="http://schemas.microsoft.com/office/drawing/2014/main" id="{51020FD6-A9C2-A431-5259-8D25CE5948C6}"/>
              </a:ext>
            </a:extLst>
          </p:cNvPr>
          <p:cNvSpPr>
            <a:spLocks noGrp="1"/>
          </p:cNvSpPr>
          <p:nvPr>
            <p:ph idx="1"/>
          </p:nvPr>
        </p:nvSpPr>
        <p:spPr/>
        <p:txBody>
          <a:bodyPr/>
          <a:lstStyle/>
          <a:p>
            <a:endParaRPr lang="zh-TW" altLang="en-US"/>
          </a:p>
        </p:txBody>
      </p:sp>
      <p:pic>
        <p:nvPicPr>
          <p:cNvPr id="2050" name="Picture 2">
            <a:extLst>
              <a:ext uri="{FF2B5EF4-FFF2-40B4-BE49-F238E27FC236}">
                <a16:creationId xmlns:a16="http://schemas.microsoft.com/office/drawing/2014/main" id="{34F4C619-13CC-3F3A-4AC8-F19064A0ED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37" t="2425" b="15713"/>
          <a:stretch/>
        </p:blipFill>
        <p:spPr bwMode="auto">
          <a:xfrm>
            <a:off x="2276403" y="1458700"/>
            <a:ext cx="7319617" cy="510373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2A0F0883-C98B-DF11-05B7-873FA0DE734B}"/>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34573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en-US" sz="4400" dirty="0"/>
              <a:t>平台設計</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67560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098" name="Picture 2">
            <a:extLst>
              <a:ext uri="{FF2B5EF4-FFF2-40B4-BE49-F238E27FC236}">
                <a16:creationId xmlns:a16="http://schemas.microsoft.com/office/drawing/2014/main" id="{C1BD817E-F6E7-7ED0-0C6B-236921CC6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985" y="1831820"/>
            <a:ext cx="9160030" cy="47183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3DC2C37B-FF99-13C9-327C-0B536784340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63974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B8FE7-8769-C0A5-CF19-A64166CBB5F6}"/>
              </a:ext>
            </a:extLst>
          </p:cNvPr>
          <p:cNvSpPr>
            <a:spLocks noGrp="1"/>
          </p:cNvSpPr>
          <p:nvPr>
            <p:ph type="title"/>
          </p:nvPr>
        </p:nvSpPr>
        <p:spPr/>
        <p:txBody>
          <a:bodyPr/>
          <a:lstStyle/>
          <a:p>
            <a:r>
              <a:rPr lang="zh-TW" altLang="en-US" dirty="0"/>
              <a:t>網站外觀設計</a:t>
            </a:r>
          </a:p>
        </p:txBody>
      </p:sp>
      <p:sp>
        <p:nvSpPr>
          <p:cNvPr id="3" name="內容版面配置區 2">
            <a:extLst>
              <a:ext uri="{FF2B5EF4-FFF2-40B4-BE49-F238E27FC236}">
                <a16:creationId xmlns:a16="http://schemas.microsoft.com/office/drawing/2014/main" id="{658741C3-8B40-6395-210D-C1FF095A0DAC}"/>
              </a:ext>
            </a:extLst>
          </p:cNvPr>
          <p:cNvSpPr>
            <a:spLocks noGrp="1"/>
          </p:cNvSpPr>
          <p:nvPr>
            <p:ph sz="half" idx="1"/>
          </p:nvPr>
        </p:nvSpPr>
        <p:spPr/>
        <p:txBody>
          <a:bodyPr>
            <a:normAutofit/>
          </a:bodyPr>
          <a:lstStyle/>
          <a:p>
            <a:pPr marL="0" indent="0">
              <a:lnSpc>
                <a:spcPct val="150000"/>
              </a:lnSpc>
              <a:buNone/>
            </a:pPr>
            <a:r>
              <a:rPr lang="zh-TW" altLang="en-US" sz="3000" dirty="0"/>
              <a:t>創意設計</a:t>
            </a:r>
            <a:endParaRPr lang="en-US" altLang="zh-TW" sz="3000" dirty="0"/>
          </a:p>
          <a:p>
            <a:pPr>
              <a:lnSpc>
                <a:spcPct val="150000"/>
              </a:lnSpc>
            </a:pPr>
            <a:r>
              <a:rPr lang="zh-TW" altLang="en-US" sz="3000" dirty="0"/>
              <a:t>結合現有的優秀募資平台，網站的</a:t>
            </a:r>
            <a:r>
              <a:rPr lang="en-US" altLang="zh-TW" sz="3000" dirty="0"/>
              <a:t>UI</a:t>
            </a:r>
            <a:r>
              <a:rPr lang="zh-TW" altLang="en-US" sz="3000" dirty="0"/>
              <a:t>設計風格注重簡潔與大氣，具有更高的品質表現。</a:t>
            </a:r>
            <a:endParaRPr lang="en-US" altLang="zh-TW" sz="3000" dirty="0"/>
          </a:p>
        </p:txBody>
      </p:sp>
      <p:sp>
        <p:nvSpPr>
          <p:cNvPr id="4" name="內容版面配置區 3">
            <a:extLst>
              <a:ext uri="{FF2B5EF4-FFF2-40B4-BE49-F238E27FC236}">
                <a16:creationId xmlns:a16="http://schemas.microsoft.com/office/drawing/2014/main" id="{9DE5431B-96D3-35FD-4E10-3BBF91BFCF2C}"/>
              </a:ext>
            </a:extLst>
          </p:cNvPr>
          <p:cNvSpPr>
            <a:spLocks noGrp="1"/>
          </p:cNvSpPr>
          <p:nvPr>
            <p:ph sz="half" idx="2"/>
          </p:nvPr>
        </p:nvSpPr>
        <p:spPr/>
        <p:txBody>
          <a:bodyPr>
            <a:normAutofit/>
          </a:bodyPr>
          <a:lstStyle/>
          <a:p>
            <a:pPr marL="0" indent="0">
              <a:lnSpc>
                <a:spcPct val="150000"/>
              </a:lnSpc>
              <a:buNone/>
            </a:pPr>
            <a:r>
              <a:rPr lang="zh-TW" altLang="en-US" sz="3000" dirty="0"/>
              <a:t>童趣元素</a:t>
            </a:r>
            <a:endParaRPr lang="en-US" altLang="zh-TW" sz="3000" dirty="0"/>
          </a:p>
          <a:p>
            <a:pPr>
              <a:lnSpc>
                <a:spcPct val="150000"/>
              </a:lnSpc>
            </a:pPr>
            <a:r>
              <a:rPr lang="zh-TW" altLang="en-US" sz="3000" dirty="0"/>
              <a:t>把童趣元素融入網站設計中，突顯慈善事業的善意和關懷，讓人耳目一新。</a:t>
            </a:r>
          </a:p>
          <a:p>
            <a:pPr>
              <a:lnSpc>
                <a:spcPct val="150000"/>
              </a:lnSpc>
            </a:pPr>
            <a:endParaRPr lang="zh-TW" altLang="en-US" sz="3000" dirty="0"/>
          </a:p>
        </p:txBody>
      </p:sp>
      <p:sp>
        <p:nvSpPr>
          <p:cNvPr id="5" name="文字方塊 4">
            <a:extLst>
              <a:ext uri="{FF2B5EF4-FFF2-40B4-BE49-F238E27FC236}">
                <a16:creationId xmlns:a16="http://schemas.microsoft.com/office/drawing/2014/main" id="{5DF9374E-7CEB-E213-FBD2-80880816CFA5}"/>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178582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a:xfrm>
            <a:off x="1493132" y="365125"/>
            <a:ext cx="9860667" cy="1325563"/>
          </a:xfrm>
        </p:spPr>
        <p:txBody>
          <a:bodyPr/>
          <a:lstStyle/>
          <a:p>
            <a:r>
              <a:rPr lang="zh-TW" altLang="en-US" dirty="0"/>
              <a:t>網站外觀設計</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idx="1"/>
          </p:nvPr>
        </p:nvSpPr>
        <p:spPr>
          <a:xfrm>
            <a:off x="8007926" y="1825625"/>
            <a:ext cx="3345873" cy="4351338"/>
          </a:xfrm>
        </p:spPr>
        <p:txBody>
          <a:bodyPr/>
          <a:lstStyle/>
          <a:p>
            <a:pPr>
              <a:lnSpc>
                <a:spcPct val="150000"/>
              </a:lnSpc>
            </a:pPr>
            <a:r>
              <a:rPr lang="zh-TW" altLang="en-US" dirty="0">
                <a:latin typeface="+mn-ea"/>
              </a:rPr>
              <a:t>童趣風格</a:t>
            </a:r>
            <a:endParaRPr lang="en-US" altLang="zh-TW" dirty="0">
              <a:latin typeface="+mn-ea"/>
            </a:endParaRPr>
          </a:p>
          <a:p>
            <a:pPr>
              <a:lnSpc>
                <a:spcPct val="150000"/>
              </a:lnSpc>
            </a:pPr>
            <a:r>
              <a:rPr lang="zh-TW" altLang="en-US" dirty="0"/>
              <a:t>溫暖的色調</a:t>
            </a:r>
            <a:endParaRPr lang="en-US" altLang="zh-TW" dirty="0"/>
          </a:p>
          <a:p>
            <a:pPr>
              <a:lnSpc>
                <a:spcPct val="150000"/>
              </a:lnSpc>
            </a:pPr>
            <a:r>
              <a:rPr lang="zh-TW" altLang="en-US" dirty="0"/>
              <a:t>明亮的色彩</a:t>
            </a:r>
          </a:p>
          <a:p>
            <a:pPr>
              <a:lnSpc>
                <a:spcPct val="150000"/>
              </a:lnSpc>
            </a:pPr>
            <a:endParaRPr lang="zh-TW" altLang="en-US" dirty="0"/>
          </a:p>
        </p:txBody>
      </p:sp>
      <p:pic>
        <p:nvPicPr>
          <p:cNvPr id="17" name="內容版面配置區 9" descr="一張含有 文字, 螢幕擷取畫面, 標誌, 字型 的圖片&#10;&#10;自動產生的描述">
            <a:extLst>
              <a:ext uri="{FF2B5EF4-FFF2-40B4-BE49-F238E27FC236}">
                <a16:creationId xmlns:a16="http://schemas.microsoft.com/office/drawing/2014/main" id="{05DB53F9-73A4-0CF9-C00E-A3A39B7F1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3413"/>
            <a:ext cx="7010633" cy="3955762"/>
          </a:xfrm>
          <a:prstGeom prst="rect">
            <a:avLst/>
          </a:prstGeom>
        </p:spPr>
      </p:pic>
    </p:spTree>
    <p:extLst>
      <p:ext uri="{BB962C8B-B14F-4D97-AF65-F5344CB8AC3E}">
        <p14:creationId xmlns:p14="http://schemas.microsoft.com/office/powerpoint/2010/main" val="2160716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設計稿</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5122" name="Picture 2">
            <a:extLst>
              <a:ext uri="{FF2B5EF4-FFF2-40B4-BE49-F238E27FC236}">
                <a16:creationId xmlns:a16="http://schemas.microsoft.com/office/drawing/2014/main" id="{C03B35A8-5A7C-0D49-2366-387209D27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50" y="1492858"/>
            <a:ext cx="516010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CEDDF31-E7CB-047C-32A7-527DDF748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552" y="1492858"/>
            <a:ext cx="4223778" cy="4258277"/>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76991842-4867-9D7B-346D-111820D1185E}"/>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86238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41DF436-391F-1FCA-0226-6020962DB486}"/>
              </a:ext>
            </a:extLst>
          </p:cNvPr>
          <p:cNvSpPr>
            <a:spLocks noGrp="1"/>
          </p:cNvSpPr>
          <p:nvPr>
            <p:ph type="title"/>
          </p:nvPr>
        </p:nvSpPr>
        <p:spPr>
          <a:xfrm>
            <a:off x="838200" y="989560"/>
            <a:ext cx="10515600" cy="1325563"/>
          </a:xfrm>
        </p:spPr>
        <p:txBody>
          <a:bodyPr/>
          <a:lstStyle/>
          <a:p>
            <a:pPr algn="ctr"/>
            <a:r>
              <a:rPr lang="zh-TW" altLang="en-US" dirty="0"/>
              <a:t>目　錄</a:t>
            </a:r>
          </a:p>
        </p:txBody>
      </p:sp>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450060"/>
            <a:ext cx="5181600" cy="3552707"/>
          </a:xfrm>
        </p:spPr>
        <p:txBody>
          <a:bodyPr>
            <a:normAutofit fontScale="77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450060"/>
            <a:ext cx="5181600" cy="3552707"/>
          </a:xfrm>
        </p:spPr>
        <p:txBody>
          <a:bodyPr vert="horz" lIns="91440" tIns="45720" rIns="91440" bIns="45720" rtlCol="0">
            <a:normAutofit fontScale="77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5450" y="302173"/>
            <a:ext cx="1028700" cy="552450"/>
          </a:xfrm>
          <a:prstGeom prst="rect">
            <a:avLst/>
          </a:prstGeom>
        </p:spPr>
      </p:pic>
    </p:spTree>
    <p:extLst>
      <p:ext uri="{BB962C8B-B14F-4D97-AF65-F5344CB8AC3E}">
        <p14:creationId xmlns:p14="http://schemas.microsoft.com/office/powerpoint/2010/main" val="3463174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076" y="62460"/>
            <a:ext cx="8659534" cy="7007873"/>
          </a:xfrm>
        </p:spPr>
      </p:pic>
      <p:sp>
        <p:nvSpPr>
          <p:cNvPr id="6" name="文字方塊 5">
            <a:extLst>
              <a:ext uri="{FF2B5EF4-FFF2-40B4-BE49-F238E27FC236}">
                <a16:creationId xmlns:a16="http://schemas.microsoft.com/office/drawing/2014/main" id="{24992EE2-5E47-FC6D-1537-C585EB7F158C}"/>
              </a:ext>
            </a:extLst>
          </p:cNvPr>
          <p:cNvSpPr txBox="1"/>
          <p:nvPr/>
        </p:nvSpPr>
        <p:spPr>
          <a:xfrm>
            <a:off x="10959353" y="230188"/>
            <a:ext cx="1569660" cy="646331"/>
          </a:xfrm>
          <a:prstGeom prst="rect">
            <a:avLst/>
          </a:prstGeom>
          <a:solidFill>
            <a:srgbClr val="FAEEE2"/>
          </a:solidFill>
        </p:spPr>
        <p:txBody>
          <a:bodyPr wrap="none" rtlCol="0">
            <a:spAutoFit/>
          </a:bodyPr>
          <a:lstStyle/>
          <a:p>
            <a:r>
              <a:rPr lang="zh-TW" altLang="en-US" dirty="0"/>
              <a:t>優化圖片</a:t>
            </a:r>
            <a:endParaRPr lang="en-US" altLang="zh-TW" dirty="0"/>
          </a:p>
          <a:p>
            <a:r>
              <a:rPr lang="zh-TW" altLang="en-US" dirty="0"/>
              <a:t>並將關係簡化</a:t>
            </a:r>
          </a:p>
        </p:txBody>
      </p:sp>
    </p:spTree>
    <p:extLst>
      <p:ext uri="{BB962C8B-B14F-4D97-AF65-F5344CB8AC3E}">
        <p14:creationId xmlns:p14="http://schemas.microsoft.com/office/powerpoint/2010/main" val="254997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p:txBody>
          <a:bodyPr/>
          <a:lstStyle/>
          <a:p>
            <a:r>
              <a:rPr lang="en-US" altLang="zh-TW" dirty="0"/>
              <a:t>Api </a:t>
            </a:r>
            <a:r>
              <a:rPr lang="zh-TW" altLang="en-US" dirty="0"/>
              <a:t>高達 </a:t>
            </a:r>
            <a:r>
              <a:rPr lang="en-US" altLang="zh-TW" dirty="0"/>
              <a:t>50</a:t>
            </a:r>
            <a:r>
              <a:rPr lang="zh-TW" altLang="en-US" dirty="0"/>
              <a:t> 支</a:t>
            </a:r>
            <a:r>
              <a:rPr lang="en-US" altLang="zh-TW" dirty="0"/>
              <a:t> </a:t>
            </a:r>
            <a:endParaRPr lang="zh-TW" altLang="en-US" dirty="0"/>
          </a:p>
        </p:txBody>
      </p:sp>
      <p:pic>
        <p:nvPicPr>
          <p:cNvPr id="9" name="圖片 8">
            <a:extLst>
              <a:ext uri="{FF2B5EF4-FFF2-40B4-BE49-F238E27FC236}">
                <a16:creationId xmlns:a16="http://schemas.microsoft.com/office/drawing/2014/main" id="{839AD5FD-21C3-9FC5-5C30-CA5C3F839E85}"/>
              </a:ext>
            </a:extLst>
          </p:cNvPr>
          <p:cNvPicPr>
            <a:picLocks noChangeAspect="1"/>
          </p:cNvPicPr>
          <p:nvPr/>
        </p:nvPicPr>
        <p:blipFill>
          <a:blip r:embed="rId3"/>
          <a:stretch>
            <a:fillRect/>
          </a:stretch>
        </p:blipFill>
        <p:spPr>
          <a:xfrm>
            <a:off x="1277232" y="2718963"/>
            <a:ext cx="8327300" cy="4684105"/>
          </a:xfrm>
          <a:prstGeom prst="rect">
            <a:avLst/>
          </a:prstGeom>
        </p:spPr>
      </p:pic>
      <p:sp>
        <p:nvSpPr>
          <p:cNvPr id="2" name="文字方塊 1">
            <a:extLst>
              <a:ext uri="{FF2B5EF4-FFF2-40B4-BE49-F238E27FC236}">
                <a16:creationId xmlns:a16="http://schemas.microsoft.com/office/drawing/2014/main" id="{E1F68E2F-F158-2D61-3BDA-0BCB3ADCDC74}"/>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a:blip r:embed="rId4"/>
          <a:stretch>
            <a:fillRect/>
          </a:stretch>
        </p:blipFill>
        <p:spPr>
          <a:xfrm>
            <a:off x="6423465" y="0"/>
            <a:ext cx="4373910" cy="6858000"/>
          </a:xfrm>
          <a:prstGeom prst="rect">
            <a:avLst/>
          </a:prstGeom>
        </p:spPr>
      </p:pic>
    </p:spTree>
    <p:extLst>
      <p:ext uri="{BB962C8B-B14F-4D97-AF65-F5344CB8AC3E}">
        <p14:creationId xmlns:p14="http://schemas.microsoft.com/office/powerpoint/2010/main" val="2705220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2304" y="-850660"/>
            <a:ext cx="7566854" cy="7708660"/>
          </a:xfrm>
        </p:spPr>
      </p:pic>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a:blip r:embed="rId3"/>
          <a:stretch>
            <a:fillRect/>
          </a:stretch>
        </p:blipFill>
        <p:spPr>
          <a:xfrm>
            <a:off x="1493132" y="1825625"/>
            <a:ext cx="8327300" cy="4684105"/>
          </a:xfrm>
          <a:prstGeom prst="rect">
            <a:avLst/>
          </a:prstGeom>
        </p:spPr>
      </p:pic>
      <p:sp>
        <p:nvSpPr>
          <p:cNvPr id="4" name="文字方塊 3">
            <a:extLst>
              <a:ext uri="{FF2B5EF4-FFF2-40B4-BE49-F238E27FC236}">
                <a16:creationId xmlns:a16="http://schemas.microsoft.com/office/drawing/2014/main" id="{3EDD62A6-BB63-BF39-B77B-08AD905603E2}"/>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192383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B9771-5AA4-7BB0-0F03-A9628AAEB3AA}"/>
              </a:ext>
            </a:extLst>
          </p:cNvPr>
          <p:cNvSpPr>
            <a:spLocks noGrp="1"/>
          </p:cNvSpPr>
          <p:nvPr>
            <p:ph type="title"/>
          </p:nvPr>
        </p:nvSpPr>
        <p:spPr/>
        <p:txBody>
          <a:bodyPr/>
          <a:lstStyle/>
          <a:p>
            <a:r>
              <a:rPr lang="zh-TW" altLang="en-US" dirty="0"/>
              <a:t>前端路由規劃</a:t>
            </a:r>
          </a:p>
        </p:txBody>
      </p:sp>
      <p:pic>
        <p:nvPicPr>
          <p:cNvPr id="5" name="內容版面配置區 4" descr="一張含有 文字, 螢幕擷取畫面, 數字, 功能表 的圖片&#10;&#10;自動產生的描述">
            <a:extLst>
              <a:ext uri="{FF2B5EF4-FFF2-40B4-BE49-F238E27FC236}">
                <a16:creationId xmlns:a16="http://schemas.microsoft.com/office/drawing/2014/main" id="{CFFCDE54-30FE-C436-48B4-87BB184DDB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4874" y="497358"/>
            <a:ext cx="7062253" cy="7007873"/>
          </a:xfrm>
        </p:spPr>
      </p:pic>
    </p:spTree>
    <p:extLst>
      <p:ext uri="{BB962C8B-B14F-4D97-AF65-F5344CB8AC3E}">
        <p14:creationId xmlns:p14="http://schemas.microsoft.com/office/powerpoint/2010/main" val="3369812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57759-1F40-ED88-E5DA-B97DE3E444C9}"/>
              </a:ext>
            </a:extLst>
          </p:cNvPr>
          <p:cNvSpPr>
            <a:spLocks noGrp="1"/>
          </p:cNvSpPr>
          <p:nvPr>
            <p:ph type="title"/>
          </p:nvPr>
        </p:nvSpPr>
        <p:spPr/>
        <p:txBody>
          <a:bodyPr/>
          <a:lstStyle/>
          <a:p>
            <a:r>
              <a:rPr lang="zh-TW" altLang="en-US" dirty="0"/>
              <a:t>實作</a:t>
            </a:r>
          </a:p>
        </p:txBody>
      </p:sp>
      <p:pic>
        <p:nvPicPr>
          <p:cNvPr id="7" name="內容版面配置區 6" descr="一張含有 文字, 螢幕擷取畫面, 數字 的圖片&#10;&#10;自動產生的描述">
            <a:extLst>
              <a:ext uri="{FF2B5EF4-FFF2-40B4-BE49-F238E27FC236}">
                <a16:creationId xmlns:a16="http://schemas.microsoft.com/office/drawing/2014/main" id="{D93F3033-37E9-0F4F-96E1-1A51467DAB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52423"/>
            <a:ext cx="5181600" cy="2497741"/>
          </a:xfrm>
        </p:spPr>
      </p:pic>
      <p:pic>
        <p:nvPicPr>
          <p:cNvPr id="9" name="內容版面配置區 8" descr="一張含有 文字, 螢幕擷取畫面, 數字, 軟體 的圖片&#10;&#10;自動產生的描述">
            <a:extLst>
              <a:ext uri="{FF2B5EF4-FFF2-40B4-BE49-F238E27FC236}">
                <a16:creationId xmlns:a16="http://schemas.microsoft.com/office/drawing/2014/main" id="{47DC910B-CAD5-7E78-6832-5B891EF2F4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52423"/>
            <a:ext cx="5181600" cy="2497741"/>
          </a:xfrm>
        </p:spPr>
      </p:pic>
    </p:spTree>
    <p:extLst>
      <p:ext uri="{BB962C8B-B14F-4D97-AF65-F5344CB8AC3E}">
        <p14:creationId xmlns:p14="http://schemas.microsoft.com/office/powerpoint/2010/main" val="4226582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E669FB7-A011-5F7B-F3A2-AB73E53C5779}"/>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開發過程</a:t>
            </a:r>
            <a:endParaRPr lang="zh-TW" altLang="en-US" dirty="0"/>
          </a:p>
        </p:txBody>
      </p:sp>
      <p:sp>
        <p:nvSpPr>
          <p:cNvPr id="5" name="內容版面配置區 4">
            <a:extLst>
              <a:ext uri="{FF2B5EF4-FFF2-40B4-BE49-F238E27FC236}">
                <a16:creationId xmlns:a16="http://schemas.microsoft.com/office/drawing/2014/main" id="{3EEFC4BE-D359-73C4-94A2-485D2430F061}"/>
              </a:ext>
            </a:extLst>
          </p:cNvPr>
          <p:cNvSpPr>
            <a:spLocks noGrp="1"/>
          </p:cNvSpPr>
          <p:nvPr>
            <p:ph idx="1"/>
          </p:nvPr>
        </p:nvSpPr>
        <p:spPr/>
        <p:txBody>
          <a:bodyPr/>
          <a:lstStyle/>
          <a:p>
            <a:r>
              <a:rPr lang="zh-TW" altLang="en-US" dirty="0"/>
              <a:t>進入到開發後，由於我們的目的是在磨練新技術的同時，可以做一個網站，因此我們採用較不熟悉的 </a:t>
            </a:r>
            <a:r>
              <a:rPr lang="en-US" altLang="zh-TW" dirty="0"/>
              <a:t>typescript </a:t>
            </a:r>
            <a:r>
              <a:rPr lang="zh-TW" altLang="en-US" dirty="0"/>
              <a:t>語法來撰寫。</a:t>
            </a:r>
          </a:p>
          <a:p>
            <a:r>
              <a:rPr lang="zh-TW" altLang="en-US" dirty="0"/>
              <a:t>過程中也有遇到一些坑，這個會在後面的</a:t>
            </a:r>
            <a:r>
              <a:rPr lang="en-US" altLang="zh-TW" dirty="0"/>
              <a:t>﹝</a:t>
            </a:r>
            <a:r>
              <a:rPr lang="zh-TW" altLang="en-US" dirty="0"/>
              <a:t>遇到問題</a:t>
            </a:r>
            <a:r>
              <a:rPr lang="en-US" altLang="zh-TW" dirty="0"/>
              <a:t>﹞</a:t>
            </a:r>
            <a:r>
              <a:rPr lang="zh-TW" altLang="en-US" dirty="0"/>
              <a:t>章節分享。</a:t>
            </a:r>
            <a:endParaRPr lang="en-US" altLang="zh-TW" dirty="0"/>
          </a:p>
        </p:txBody>
      </p:sp>
      <p:sp>
        <p:nvSpPr>
          <p:cNvPr id="2" name="文字方塊 1">
            <a:extLst>
              <a:ext uri="{FF2B5EF4-FFF2-40B4-BE49-F238E27FC236}">
                <a16:creationId xmlns:a16="http://schemas.microsoft.com/office/drawing/2014/main" id="{DC8858CF-580B-3A28-4163-C0C33627DA7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07793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idx="1"/>
          </p:nvPr>
        </p:nvSpPr>
        <p:spPr/>
        <p:txBody>
          <a:bodyPr>
            <a:normAutofit/>
          </a:bodyPr>
          <a:lstStyle/>
          <a:p>
            <a:r>
              <a:rPr lang="zh-TW" altLang="en-US" dirty="0"/>
              <a:t>前端：</a:t>
            </a:r>
            <a:r>
              <a:rPr lang="en-US" altLang="zh-TW" dirty="0"/>
              <a:t>Vue.js@3</a:t>
            </a:r>
            <a:r>
              <a:rPr lang="zh-TW" altLang="en-US" dirty="0"/>
              <a:t>、</a:t>
            </a:r>
            <a:r>
              <a:rPr lang="en-US" altLang="zh-TW" dirty="0"/>
              <a:t>Nuxt.js</a:t>
            </a:r>
            <a:r>
              <a:rPr lang="zh-TW" altLang="en-US" dirty="0"/>
              <a:t>、、、、、</a:t>
            </a:r>
          </a:p>
          <a:p>
            <a:r>
              <a:rPr lang="zh-TW" altLang="en-US" dirty="0"/>
              <a:t>後端：</a:t>
            </a:r>
            <a:r>
              <a:rPr lang="en-US" altLang="zh-TW" dirty="0"/>
              <a:t>Node.js</a:t>
            </a:r>
            <a:r>
              <a:rPr lang="zh-TW" altLang="en-US" dirty="0"/>
              <a:t>、</a:t>
            </a:r>
            <a:r>
              <a:rPr lang="en-US" altLang="zh-TW" dirty="0"/>
              <a:t>Express</a:t>
            </a:r>
            <a:r>
              <a:rPr lang="zh-TW" altLang="en-US" dirty="0"/>
              <a:t>、</a:t>
            </a:r>
            <a:r>
              <a:rPr lang="en-US" altLang="zh-TW" dirty="0"/>
              <a:t> </a:t>
            </a:r>
            <a:r>
              <a:rPr lang="en-US" altLang="zh-TW" dirty="0" err="1"/>
              <a:t>Vitest</a:t>
            </a:r>
            <a:r>
              <a:rPr lang="zh-TW" altLang="en-US" dirty="0"/>
              <a:t>、 、</a:t>
            </a:r>
          </a:p>
          <a:p>
            <a:r>
              <a:rPr lang="zh-TW" altLang="en-US" dirty="0"/>
              <a:t>資料庫：</a:t>
            </a:r>
            <a:r>
              <a:rPr lang="en-US" altLang="zh-TW" dirty="0"/>
              <a:t>MongoDB</a:t>
            </a:r>
            <a:r>
              <a:rPr lang="zh-TW" altLang="en-US" dirty="0"/>
              <a:t>、</a:t>
            </a:r>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629481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idx="1"/>
          </p:nvPr>
        </p:nvSpPr>
        <p:spPr/>
        <p:txBody>
          <a:bodyPr>
            <a:normAutofit/>
          </a:bodyPr>
          <a:lstStyle/>
          <a:p>
            <a:r>
              <a:rPr lang="zh-TW" altLang="en-US" dirty="0"/>
              <a:t>第三方服務界接：</a:t>
            </a:r>
            <a:r>
              <a:rPr lang="en-US" altLang="zh-TW" dirty="0"/>
              <a:t>Google </a:t>
            </a:r>
            <a:r>
              <a:rPr lang="zh-TW" altLang="en-US" dirty="0"/>
              <a:t>第三方登入、</a:t>
            </a:r>
            <a:r>
              <a:rPr lang="en-US" altLang="zh-TW" dirty="0"/>
              <a:t>Google Firebase</a:t>
            </a:r>
            <a:r>
              <a:rPr lang="zh-TW" altLang="en-US" dirty="0"/>
              <a:t>、藍新金流</a:t>
            </a:r>
          </a:p>
          <a:p>
            <a:r>
              <a:rPr lang="en-US" altLang="zh-TW" dirty="0"/>
              <a:t>CI/CD </a:t>
            </a:r>
            <a:r>
              <a:rPr lang="zh-TW" altLang="en-US" dirty="0"/>
              <a:t>部屬： </a:t>
            </a:r>
            <a:r>
              <a:rPr lang="en-US" altLang="zh-TW" dirty="0" err="1"/>
              <a:t>Github</a:t>
            </a:r>
            <a:r>
              <a:rPr lang="en-US" altLang="zh-TW" dirty="0"/>
              <a:t> Action</a:t>
            </a:r>
            <a:r>
              <a:rPr lang="zh-TW" altLang="en-US" dirty="0"/>
              <a:t>、</a:t>
            </a:r>
            <a:r>
              <a:rPr lang="en-US" altLang="zh-TW" dirty="0"/>
              <a:t>Render(</a:t>
            </a:r>
            <a:r>
              <a:rPr lang="zh-TW" altLang="en-US" dirty="0"/>
              <a:t>搭配 </a:t>
            </a:r>
            <a:r>
              <a:rPr lang="en-US" altLang="zh-TW" dirty="0" err="1"/>
              <a:t>Uptimerobot</a:t>
            </a:r>
            <a:r>
              <a:rPr lang="en-US" altLang="zh-TW" dirty="0"/>
              <a:t> </a:t>
            </a:r>
            <a:r>
              <a:rPr lang="zh-TW" altLang="en-US" dirty="0"/>
              <a:t>喚醒</a:t>
            </a:r>
            <a:r>
              <a:rPr lang="en-US" altLang="zh-TW" dirty="0"/>
              <a:t>)</a:t>
            </a:r>
            <a:r>
              <a:rPr lang="zh-TW" altLang="en-US" dirty="0"/>
              <a:t>、</a:t>
            </a:r>
            <a:r>
              <a:rPr lang="en-US" altLang="zh-TW" dirty="0" err="1"/>
              <a:t>Vercel</a:t>
            </a:r>
            <a:endParaRPr lang="en-US" altLang="zh-TW" dirty="0"/>
          </a:p>
          <a:p>
            <a:r>
              <a:rPr lang="zh-TW" altLang="en-US" dirty="0"/>
              <a:t>其他工具：</a:t>
            </a:r>
            <a:r>
              <a:rPr lang="en-US" altLang="zh-TW" dirty="0"/>
              <a:t>Notion</a:t>
            </a:r>
            <a:r>
              <a:rPr lang="zh-TW" altLang="en-US" dirty="0"/>
              <a:t>、</a:t>
            </a:r>
            <a:r>
              <a:rPr lang="en-US" altLang="zh-TW" dirty="0"/>
              <a:t>Git</a:t>
            </a:r>
            <a:r>
              <a:rPr lang="zh-TW" altLang="en-US" dirty="0"/>
              <a:t> 、</a:t>
            </a:r>
            <a:r>
              <a:rPr lang="en-US" altLang="zh-TW" dirty="0"/>
              <a:t>Discord Webhook</a:t>
            </a:r>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605255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CD1ABD-9687-C8F2-71CB-1B571315F5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創作理念</a:t>
            </a:r>
            <a:endParaRPr lang="zh-TW" altLang="en-US" dirty="0"/>
          </a:p>
        </p:txBody>
      </p:sp>
      <p:sp>
        <p:nvSpPr>
          <p:cNvPr id="16" name="文字版面配置區 15">
            <a:extLst>
              <a:ext uri="{FF2B5EF4-FFF2-40B4-BE49-F238E27FC236}">
                <a16:creationId xmlns:a16="http://schemas.microsoft.com/office/drawing/2014/main" id="{C74C5279-731B-3CB5-A1E1-9014B4FDC636}"/>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56853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dirty="0"/>
              <a:t>贊助方</a:t>
            </a:r>
            <a:endParaRPr lang="en-US" altLang="zh-TW" dirty="0"/>
          </a:p>
          <a:p>
            <a:pPr>
              <a:lnSpc>
                <a:spcPct val="150000"/>
              </a:lnSpc>
            </a:pPr>
            <a:r>
              <a:rPr lang="zh-TW" altLang="en-US" dirty="0"/>
              <a:t>檢視所有專案</a:t>
            </a:r>
            <a:endParaRPr lang="en-US" altLang="zh-TW" dirty="0"/>
          </a:p>
          <a:p>
            <a:pPr>
              <a:lnSpc>
                <a:spcPct val="150000"/>
              </a:lnSpc>
            </a:pPr>
            <a:r>
              <a:rPr lang="zh-TW" altLang="en-US" dirty="0"/>
              <a:t>贊助心儀的專案</a:t>
            </a:r>
            <a:endParaRPr lang="en-US" altLang="zh-TW" dirty="0"/>
          </a:p>
          <a:p>
            <a:pPr>
              <a:lnSpc>
                <a:spcPct val="150000"/>
              </a:lnSpc>
            </a:pPr>
            <a:r>
              <a:rPr lang="zh-TW" altLang="en-US" dirty="0"/>
              <a:t>查看個人的贊助紀錄</a:t>
            </a:r>
            <a:endParaRPr lang="en-US" altLang="zh-TW" dirty="0"/>
          </a:p>
          <a:p>
            <a:pPr>
              <a:lnSpc>
                <a:spcPct val="150000"/>
              </a:lnSpc>
            </a:pPr>
            <a:r>
              <a:rPr lang="zh-TW" altLang="en-US" dirty="0"/>
              <a:t>設定個人資料</a:t>
            </a:r>
            <a:endParaRPr lang="en-US" altLang="zh-TW" dirty="0"/>
          </a:p>
          <a:p>
            <a:endParaRPr lang="en-US" altLang="zh-TW" dirty="0"/>
          </a:p>
          <a:p>
            <a:pPr marL="0" indent="0">
              <a:buNone/>
            </a:pPr>
            <a:endParaRPr lang="en-US" altLang="zh-TW" dirty="0"/>
          </a:p>
          <a:p>
            <a:pPr marL="0" indent="0">
              <a:buNone/>
            </a:pPr>
            <a:endParaRPr lang="en-US" altLang="zh-TW" dirty="0"/>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endParaRPr lang="zh-TW" altLang="en-US" dirty="0"/>
          </a:p>
        </p:txBody>
      </p:sp>
      <p:sp>
        <p:nvSpPr>
          <p:cNvPr id="5" name="文字方塊 4">
            <a:extLst>
              <a:ext uri="{FF2B5EF4-FFF2-40B4-BE49-F238E27FC236}">
                <a16:creationId xmlns:a16="http://schemas.microsoft.com/office/drawing/2014/main" id="{F606A0AC-FBD4-7EE1-9742-1B18E8E2E9C4}"/>
              </a:ext>
            </a:extLst>
          </p:cNvPr>
          <p:cNvSpPr txBox="1"/>
          <p:nvPr/>
        </p:nvSpPr>
        <p:spPr>
          <a:xfrm>
            <a:off x="10959353" y="230188"/>
            <a:ext cx="1800493" cy="646331"/>
          </a:xfrm>
          <a:prstGeom prst="rect">
            <a:avLst/>
          </a:prstGeom>
          <a:solidFill>
            <a:srgbClr val="FAEEE2"/>
          </a:solidFill>
        </p:spPr>
        <p:txBody>
          <a:bodyPr wrap="none" rtlCol="0">
            <a:spAutoFit/>
          </a:bodyPr>
          <a:lstStyle/>
          <a:p>
            <a:r>
              <a:rPr lang="zh-TW" altLang="en-US" dirty="0"/>
              <a:t>優化內文</a:t>
            </a:r>
            <a:br>
              <a:rPr lang="en-US" altLang="zh-TW" dirty="0"/>
            </a:br>
            <a:r>
              <a:rPr lang="zh-TW" altLang="en-US" dirty="0"/>
              <a:t>加入基礎流程圖</a:t>
            </a:r>
          </a:p>
        </p:txBody>
      </p:sp>
    </p:spTree>
    <p:extLst>
      <p:ext uri="{BB962C8B-B14F-4D97-AF65-F5344CB8AC3E}">
        <p14:creationId xmlns:p14="http://schemas.microsoft.com/office/powerpoint/2010/main" val="3378629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sz="3200" dirty="0"/>
              <a:t>提案方</a:t>
            </a:r>
            <a:endParaRPr lang="en-US" altLang="zh-TW" sz="3200" dirty="0"/>
          </a:p>
          <a:p>
            <a:pPr>
              <a:lnSpc>
                <a:spcPct val="150000"/>
              </a:lnSpc>
            </a:pPr>
            <a:r>
              <a:rPr lang="zh-TW" altLang="en-US" dirty="0"/>
              <a:t>提供自助開立募資專區，方便用戶直接開始募資行動</a:t>
            </a:r>
            <a:endParaRPr lang="en-US" altLang="zh-TW" dirty="0"/>
          </a:p>
          <a:p>
            <a:pPr>
              <a:lnSpc>
                <a:spcPct val="150000"/>
              </a:lnSpc>
            </a:pPr>
            <a:r>
              <a:rPr lang="zh-TW" altLang="en-US" dirty="0"/>
              <a:t>查看提案紀錄</a:t>
            </a:r>
            <a:endParaRPr lang="en-US" altLang="zh-TW" dirty="0"/>
          </a:p>
          <a:p>
            <a:pPr>
              <a:lnSpc>
                <a:spcPct val="150000"/>
              </a:lnSpc>
            </a:pPr>
            <a:r>
              <a:rPr lang="zh-TW" altLang="en-US" dirty="0"/>
              <a:t>查看提案專案的募資狀況</a:t>
            </a:r>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endParaRPr lang="zh-TW" altLang="en-US" dirty="0"/>
          </a:p>
        </p:txBody>
      </p:sp>
      <p:sp>
        <p:nvSpPr>
          <p:cNvPr id="5" name="文字方塊 4">
            <a:extLst>
              <a:ext uri="{FF2B5EF4-FFF2-40B4-BE49-F238E27FC236}">
                <a16:creationId xmlns:a16="http://schemas.microsoft.com/office/drawing/2014/main" id="{F606A0AC-FBD4-7EE1-9742-1B18E8E2E9C4}"/>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383638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前期</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中期</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後期</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598957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規劃</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設計</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開發</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393258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9AE97-DCC7-CC9B-41B2-71E6BDA448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CCB4EA0-BEC5-1BB8-8AE8-76A2DC348AD0}"/>
              </a:ext>
            </a:extLst>
          </p:cNvPr>
          <p:cNvSpPr>
            <a:spLocks noGrp="1"/>
          </p:cNvSpPr>
          <p:nvPr>
            <p:ph idx="1"/>
          </p:nvPr>
        </p:nvSpPr>
        <p:spPr/>
        <p:txBody>
          <a:bodyPr>
            <a:normAutofit lnSpcReduction="10000"/>
          </a:bodyPr>
          <a:lstStyle/>
          <a:p>
            <a:pPr>
              <a:lnSpc>
                <a:spcPct val="150000"/>
              </a:lnSpc>
            </a:pPr>
            <a:r>
              <a:rPr lang="en-US" altLang="zh-TW" dirty="0"/>
              <a:t>〔</a:t>
            </a:r>
            <a:r>
              <a:rPr lang="zh-TW" altLang="en-US" dirty="0"/>
              <a:t>徵集組員們的問題，有些問題當下覺得麻煩，但現在回想起來也覺得還好 </a:t>
            </a:r>
            <a:r>
              <a:rPr lang="en-US" altLang="zh-TW" dirty="0"/>
              <a:t>XDD </a:t>
            </a:r>
            <a:r>
              <a:rPr lang="zh-TW" altLang="en-US" dirty="0"/>
              <a:t>要再花一點時間整理一下</a:t>
            </a:r>
            <a:r>
              <a:rPr lang="en-US" altLang="zh-TW" dirty="0"/>
              <a:t>〕</a:t>
            </a:r>
          </a:p>
          <a:p>
            <a:pPr>
              <a:lnSpc>
                <a:spcPct val="150000"/>
              </a:lnSpc>
            </a:pPr>
            <a:endParaRPr lang="en-US" altLang="zh-TW" dirty="0"/>
          </a:p>
          <a:p>
            <a:pPr>
              <a:lnSpc>
                <a:spcPct val="150000"/>
              </a:lnSpc>
            </a:pPr>
            <a:r>
              <a:rPr lang="zh-TW" altLang="en-US" dirty="0"/>
              <a:t>可能會分幾個面向</a:t>
            </a:r>
            <a:endParaRPr lang="en-US" altLang="zh-TW" dirty="0"/>
          </a:p>
          <a:p>
            <a:pPr>
              <a:lnSpc>
                <a:spcPct val="150000"/>
              </a:lnSpc>
            </a:pPr>
            <a:r>
              <a:rPr lang="zh-TW" altLang="en-US" dirty="0"/>
              <a:t>前期？中期？後期？</a:t>
            </a:r>
          </a:p>
          <a:p>
            <a:pPr>
              <a:lnSpc>
                <a:spcPct val="150000"/>
              </a:lnSpc>
            </a:pPr>
            <a:r>
              <a:rPr lang="zh-TW" altLang="en-US" dirty="0"/>
              <a:t>規劃、設計、前端開發、後端開發</a:t>
            </a:r>
          </a:p>
        </p:txBody>
      </p:sp>
      <p:sp>
        <p:nvSpPr>
          <p:cNvPr id="4" name="文字方塊 3">
            <a:extLst>
              <a:ext uri="{FF2B5EF4-FFF2-40B4-BE49-F238E27FC236}">
                <a16:creationId xmlns:a16="http://schemas.microsoft.com/office/drawing/2014/main" id="{4E8D0D3C-CC94-C136-0E33-C29164AB81EB}"/>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093570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0DF088-E6D8-B75E-631E-8B80E9834DC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73D465A-FF78-7B97-92DE-C56AFBE22C73}"/>
              </a:ext>
            </a:extLst>
          </p:cNvPr>
          <p:cNvSpPr>
            <a:spLocks noGrp="1"/>
          </p:cNvSpPr>
          <p:nvPr>
            <p:ph sz="half" idx="1"/>
          </p:nvPr>
        </p:nvSpPr>
        <p:spPr/>
        <p:txBody>
          <a:bodyPr>
            <a:normAutofit fontScale="92500" lnSpcReduction="10000"/>
          </a:bodyPr>
          <a:lstStyle/>
          <a:p>
            <a:r>
              <a:rPr lang="zh-TW" altLang="en-US" dirty="0"/>
              <a:t>對使用的技術不夠熟悉：</a:t>
            </a:r>
          </a:p>
          <a:p>
            <a:r>
              <a:rPr lang="zh-TW" altLang="en-US" dirty="0"/>
              <a:t>前期花了大量時間在研究技術，但也在過程中逐漸上手。</a:t>
            </a:r>
          </a:p>
          <a:p>
            <a:endParaRPr lang="en-US" altLang="zh-TW" dirty="0"/>
          </a:p>
          <a:p>
            <a:r>
              <a:rPr lang="en-US" altLang="zh-TW" dirty="0"/>
              <a:t>Tailwind </a:t>
            </a:r>
            <a:r>
              <a:rPr lang="zh-TW" altLang="en-US" dirty="0"/>
              <a:t>從不熟需要一直看文件，寫一段時間後，常用的語法就可以下意識的寫出來。</a:t>
            </a:r>
          </a:p>
        </p:txBody>
      </p:sp>
      <p:sp>
        <p:nvSpPr>
          <p:cNvPr id="4" name="內容版面配置區 3">
            <a:extLst>
              <a:ext uri="{FF2B5EF4-FFF2-40B4-BE49-F238E27FC236}">
                <a16:creationId xmlns:a16="http://schemas.microsoft.com/office/drawing/2014/main" id="{EFBB417A-26B1-8604-8922-F3E1BEEDD1D2}"/>
              </a:ext>
            </a:extLst>
          </p:cNvPr>
          <p:cNvSpPr>
            <a:spLocks noGrp="1"/>
          </p:cNvSpPr>
          <p:nvPr>
            <p:ph sz="half" idx="2"/>
          </p:nvPr>
        </p:nvSpPr>
        <p:spPr/>
        <p:txBody>
          <a:bodyPr>
            <a:normAutofit fontScale="92500" lnSpcReduction="10000"/>
          </a:bodyPr>
          <a:lstStyle/>
          <a:p>
            <a:r>
              <a:rPr lang="zh-TW" altLang="en-US" dirty="0"/>
              <a:t>功能做不出來：</a:t>
            </a:r>
          </a:p>
          <a:p>
            <a:r>
              <a:rPr lang="zh-TW" altLang="en-US" dirty="0"/>
              <a:t>先上網找資料，問 </a:t>
            </a:r>
            <a:r>
              <a:rPr lang="en-US" altLang="zh-TW" dirty="0" err="1"/>
              <a:t>chatGPT</a:t>
            </a:r>
            <a:r>
              <a:rPr lang="zh-TW" altLang="en-US" dirty="0"/>
              <a:t>，適時的跟組員討論求救。</a:t>
            </a:r>
            <a:endParaRPr lang="en-US" altLang="zh-TW" dirty="0"/>
          </a:p>
          <a:p>
            <a:endParaRPr lang="en-US" altLang="zh-TW" dirty="0"/>
          </a:p>
          <a:p>
            <a:r>
              <a:rPr lang="zh-TW" altLang="en-US" dirty="0"/>
              <a:t>研究 </a:t>
            </a:r>
            <a:r>
              <a:rPr lang="en-US" altLang="zh-TW" dirty="0"/>
              <a:t>modal </a:t>
            </a:r>
            <a:r>
              <a:rPr lang="zh-TW" altLang="en-US" dirty="0"/>
              <a:t>時不知道如何整合到 </a:t>
            </a:r>
            <a:r>
              <a:rPr lang="en-US" altLang="zh-TW" dirty="0" err="1"/>
              <a:t>Nuxt</a:t>
            </a:r>
            <a:r>
              <a:rPr lang="en-US" altLang="zh-TW" dirty="0"/>
              <a:t> 3</a:t>
            </a:r>
            <a:r>
              <a:rPr lang="zh-TW" altLang="en-US" dirty="0"/>
              <a:t>，在組員的協助下成功實作出來。</a:t>
            </a:r>
          </a:p>
        </p:txBody>
      </p:sp>
    </p:spTree>
    <p:extLst>
      <p:ext uri="{BB962C8B-B14F-4D97-AF65-F5344CB8AC3E}">
        <p14:creationId xmlns:p14="http://schemas.microsoft.com/office/powerpoint/2010/main" val="754656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5C661CC-B6D8-0C83-984E-71570271891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3EF3DB6-AEC7-4F47-8840-5215B59D87C8}"/>
              </a:ext>
            </a:extLst>
          </p:cNvPr>
          <p:cNvSpPr>
            <a:spLocks noGrp="1"/>
          </p:cNvSpPr>
          <p:nvPr>
            <p:ph idx="1"/>
          </p:nvPr>
        </p:nvSpPr>
        <p:spPr/>
        <p:txBody>
          <a:bodyPr>
            <a:normAutofit fontScale="70000" lnSpcReduction="20000"/>
          </a:bodyPr>
          <a:lstStyle/>
          <a:p>
            <a:r>
              <a:rPr lang="zh-TW" altLang="en-US" dirty="0"/>
              <a:t>使用新技術</a:t>
            </a:r>
          </a:p>
          <a:p>
            <a:r>
              <a:rPr lang="zh-TW" altLang="en-US" dirty="0"/>
              <a:t>因為我們選擇的題目是募資平台，為了在搜尋引擎中獲得更好的曝光和流量，注重網站的搜尋引擎優化（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endParaRPr lang="zh-TW" altLang="en-US" dirty="0"/>
          </a:p>
          <a:p>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p:txBody>
      </p:sp>
    </p:spTree>
    <p:extLst>
      <p:ext uri="{BB962C8B-B14F-4D97-AF65-F5344CB8AC3E}">
        <p14:creationId xmlns:p14="http://schemas.microsoft.com/office/powerpoint/2010/main" val="3072475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p:txBody>
          <a:bodyPr>
            <a:normAutofit lnSpcReduction="10000"/>
          </a:bodyPr>
          <a:lstStyle/>
          <a:p>
            <a:r>
              <a:rPr lang="zh-TW" altLang="en-US" dirty="0"/>
              <a:t>幫忙</a:t>
            </a:r>
            <a:r>
              <a:rPr lang="en-US" altLang="zh-TW" dirty="0"/>
              <a:t>debug(</a:t>
            </a:r>
            <a:r>
              <a:rPr lang="zh-TW" altLang="en-US" dirty="0"/>
              <a:t>？</a:t>
            </a:r>
          </a:p>
          <a:p>
            <a:r>
              <a:rPr lang="zh-TW" altLang="en-US" dirty="0"/>
              <a:t>在前端開發上如果遇到一些比較奇怪、不如預期的現象通常是由對整體專案比較熟悉的我幫忙</a:t>
            </a:r>
            <a:r>
              <a:rPr lang="en-US" altLang="zh-TW" dirty="0"/>
              <a:t>debug</a:t>
            </a:r>
            <a:r>
              <a:rPr lang="zh-TW" altLang="en-US" dirty="0"/>
              <a:t>，遇到的問題包括但不限於直接操作</a:t>
            </a:r>
            <a:r>
              <a:rPr lang="en-US" altLang="zh-TW" dirty="0"/>
              <a:t>API</a:t>
            </a:r>
            <a:r>
              <a:rPr lang="zh-TW" altLang="en-US" dirty="0"/>
              <a:t>取得的資料造成</a:t>
            </a:r>
            <a:r>
              <a:rPr lang="en-US" altLang="zh-TW" dirty="0"/>
              <a:t>server</a:t>
            </a:r>
            <a:r>
              <a:rPr lang="zh-TW" altLang="en-US" dirty="0"/>
              <a:t>端與用戶端渲染結果不同、</a:t>
            </a:r>
            <a:r>
              <a:rPr lang="en-US" altLang="zh-TW" dirty="0"/>
              <a:t>v-for key </a:t>
            </a:r>
            <a:r>
              <a:rPr lang="zh-TW" altLang="en-US" dirty="0"/>
              <a:t>不唯一造成渲染結果不如預期、錯誤地使用</a:t>
            </a:r>
            <a:r>
              <a:rPr lang="en-US" altLang="zh-TW" dirty="0" err="1"/>
              <a:t>pinia</a:t>
            </a:r>
            <a:r>
              <a:rPr lang="en-US" altLang="zh-TW" dirty="0"/>
              <a:t>...</a:t>
            </a:r>
            <a:r>
              <a:rPr lang="zh-TW" altLang="en-US" dirty="0"/>
              <a:t>等。解決這些問題可能需要仔細的除錯和測試，有時候需要花費大量的時間和精力。</a:t>
            </a:r>
          </a:p>
        </p:txBody>
      </p:sp>
    </p:spTree>
    <p:extLst>
      <p:ext uri="{BB962C8B-B14F-4D97-AF65-F5344CB8AC3E}">
        <p14:creationId xmlns:p14="http://schemas.microsoft.com/office/powerpoint/2010/main" val="2862904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1D7D0C-71EC-7A5F-E45D-654E2818F2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AA979B7-54AE-863C-E161-9BE62DE19BB8}"/>
              </a:ext>
            </a:extLst>
          </p:cNvPr>
          <p:cNvSpPr>
            <a:spLocks noGrp="1"/>
          </p:cNvSpPr>
          <p:nvPr>
            <p:ph idx="1"/>
          </p:nvPr>
        </p:nvSpPr>
        <p:spPr/>
        <p:txBody>
          <a:bodyPr>
            <a:normAutofit fontScale="85000" lnSpcReduction="20000"/>
          </a:bodyPr>
          <a:lstStyle/>
          <a:p>
            <a:r>
              <a:rPr lang="zh-TW" altLang="en-US" dirty="0"/>
              <a:t>建立後端環境</a:t>
            </a:r>
          </a:p>
          <a:p>
            <a:r>
              <a:rPr lang="zh-TW" altLang="en-US" dirty="0"/>
              <a:t>由於是第一次接觸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的建立選項，所以花了不少時間到處看大家都怎麼建立 </a:t>
            </a:r>
            <a:r>
              <a:rPr lang="en-US" altLang="zh-TW" dirty="0"/>
              <a:t>typescript + express </a:t>
            </a:r>
            <a:r>
              <a:rPr lang="zh-TW" altLang="en-US" dirty="0"/>
              <a:t>的後端環境 </a:t>
            </a:r>
            <a:r>
              <a:rPr lang="en-US" altLang="zh-TW" dirty="0"/>
              <a:t>(</a:t>
            </a:r>
            <a:r>
              <a:rPr lang="zh-TW" altLang="en-US" dirty="0"/>
              <a:t>並且是以 </a:t>
            </a:r>
            <a:r>
              <a:rPr lang="en-US" altLang="zh-TW" dirty="0"/>
              <a:t>www </a:t>
            </a:r>
            <a:r>
              <a:rPr lang="zh-TW" altLang="en-US" dirty="0"/>
              <a:t>檔啟動的</a:t>
            </a:r>
            <a:r>
              <a:rPr lang="en-US" altLang="zh-TW" dirty="0"/>
              <a:t>)</a:t>
            </a:r>
            <a:r>
              <a:rPr lang="zh-TW" altLang="en-US" dirty="0"/>
              <a:t>。但看來看去，都沒有找到那麼完美符合的</a:t>
            </a:r>
          </a:p>
          <a:p>
            <a:r>
              <a:rPr lang="zh-TW" altLang="en-US" dirty="0"/>
              <a:t>也有嘗試過直接把程式碼丟給 </a:t>
            </a:r>
            <a:r>
              <a:rPr lang="en-US" altLang="zh-TW" dirty="0" err="1"/>
              <a:t>chatGPT</a:t>
            </a:r>
            <a:r>
              <a:rPr lang="zh-TW" altLang="en-US" dirty="0"/>
              <a:t>，請他幫我把它轉成 </a:t>
            </a:r>
            <a:r>
              <a:rPr lang="en-US" altLang="zh-TW" dirty="0"/>
              <a:t>typescript</a:t>
            </a:r>
            <a:r>
              <a:rPr lang="zh-TW" altLang="en-US" dirty="0"/>
              <a:t>，但轉出來的成果一樣有問題，然後也不知從何解起</a:t>
            </a:r>
          </a:p>
          <a:p>
            <a:r>
              <a:rPr lang="zh-TW" altLang="en-US" dirty="0"/>
              <a:t>最後是靠著拼裝各個網路上的範例，才終於建立出來</a:t>
            </a:r>
          </a:p>
        </p:txBody>
      </p:sp>
    </p:spTree>
    <p:extLst>
      <p:ext uri="{BB962C8B-B14F-4D97-AF65-F5344CB8AC3E}">
        <p14:creationId xmlns:p14="http://schemas.microsoft.com/office/powerpoint/2010/main" val="4090142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p:txBody>
          <a:bodyPr/>
          <a:lstStyle/>
          <a:p>
            <a:r>
              <a:rPr lang="zh-TW" altLang="en-US" dirty="0"/>
              <a:t>一切的起點 </a:t>
            </a:r>
            <a:r>
              <a:rPr lang="en-US" altLang="zh-TW" dirty="0"/>
              <a:t>...</a:t>
            </a:r>
            <a:endParaRPr lang="zh-TW" altLang="en-US" dirty="0"/>
          </a:p>
        </p:txBody>
      </p: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38200" y="1825625"/>
            <a:ext cx="10515600" cy="500628"/>
          </a:xfrm>
        </p:spPr>
        <p:txBody>
          <a:bodyPr>
            <a:normAutofit fontScale="77500" lnSpcReduction="20000"/>
          </a:bodyPr>
          <a:lstStyle/>
          <a:p>
            <a:r>
              <a:rPr lang="zh-TW" altLang="en-US" dirty="0"/>
              <a:t>首次相見歡 </a:t>
            </a:r>
            <a:r>
              <a:rPr lang="en-US" altLang="zh-TW" dirty="0"/>
              <a:t>- </a:t>
            </a:r>
            <a:r>
              <a:rPr lang="zh-TW" altLang="en-US" dirty="0"/>
              <a:t>認識彼此，決定了未來三個多月燃燒生命的專題題目：募資網站！</a:t>
            </a:r>
          </a:p>
        </p:txBody>
      </p:sp>
      <p:pic>
        <p:nvPicPr>
          <p:cNvPr id="4" name="Picture 2">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838200" y="2394690"/>
            <a:ext cx="8368146" cy="385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3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01624-7828-76FE-4D64-8719B678FD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6BB548E-ACD3-519D-E958-E790A0F65CB4}"/>
              </a:ext>
            </a:extLst>
          </p:cNvPr>
          <p:cNvSpPr>
            <a:spLocks noGrp="1"/>
          </p:cNvSpPr>
          <p:nvPr>
            <p:ph idx="1"/>
          </p:nvPr>
        </p:nvSpPr>
        <p:spPr/>
        <p:txBody>
          <a:bodyPr>
            <a:normAutofit fontScale="77500" lnSpcReduction="20000"/>
          </a:bodyPr>
          <a:lstStyle/>
          <a:p>
            <a:r>
              <a:rPr lang="zh-TW" altLang="en-US" dirty="0"/>
              <a:t>建立假資料</a:t>
            </a:r>
          </a:p>
          <a:p>
            <a:r>
              <a:rPr lang="zh-TW" altLang="en-US" dirty="0"/>
              <a:t>一開始是遇到 </a:t>
            </a:r>
            <a:r>
              <a:rPr lang="en-US" altLang="zh-TW" dirty="0"/>
              <a:t>object ID </a:t>
            </a:r>
            <a:r>
              <a:rPr lang="zh-TW" altLang="en-US" dirty="0"/>
              <a:t>的問題 </a:t>
            </a:r>
            <a:r>
              <a:rPr lang="en-US" altLang="zh-TW" dirty="0"/>
              <a:t>(collection </a:t>
            </a:r>
            <a:r>
              <a:rPr lang="zh-TW" altLang="en-US" dirty="0"/>
              <a:t>彼此互相關聯</a:t>
            </a:r>
            <a:r>
              <a:rPr lang="en-US" altLang="zh-TW" dirty="0"/>
              <a:t>)</a:t>
            </a:r>
            <a:r>
              <a:rPr lang="zh-TW" altLang="en-US" dirty="0"/>
              <a:t>，找到解決辦法之後，以為沒事了，沒想到隨著越來越多</a:t>
            </a:r>
            <a:r>
              <a:rPr lang="en-US" altLang="zh-TW" dirty="0"/>
              <a:t>API</a:t>
            </a:r>
            <a:r>
              <a:rPr lang="zh-TW" altLang="en-US" dirty="0"/>
              <a:t>串到前端，假資料的品質要求越來越高，越來越多一開始沒想過的問題顯現出來，建立方法也因此需要一直調整</a:t>
            </a:r>
          </a:p>
          <a:p>
            <a:endParaRPr lang="zh-TW" altLang="en-US" dirty="0"/>
          </a:p>
          <a:p>
            <a:r>
              <a:rPr lang="zh-TW" altLang="en-US" dirty="0"/>
              <a:t>細節可以看這邊</a:t>
            </a:r>
          </a:p>
          <a:p>
            <a:r>
              <a:rPr lang="en-US" altLang="zh-TW" dirty="0">
                <a:hlinkClick r:id="rId2"/>
              </a:rPr>
              <a:t>https://github.com/rabbitfund/rabbitfund_backend/blob/main/doc/createData.md</a:t>
            </a:r>
            <a:endParaRPr lang="en-US" altLang="zh-TW" dirty="0"/>
          </a:p>
          <a:p>
            <a:endParaRPr lang="zh-TW" altLang="en-US" dirty="0"/>
          </a:p>
        </p:txBody>
      </p:sp>
    </p:spTree>
    <p:extLst>
      <p:ext uri="{BB962C8B-B14F-4D97-AF65-F5344CB8AC3E}">
        <p14:creationId xmlns:p14="http://schemas.microsoft.com/office/powerpoint/2010/main" val="4125526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B400DB-DDE8-6A18-7F90-ED93C4321134}"/>
              </a:ext>
            </a:extLst>
          </p:cNvPr>
          <p:cNvSpPr>
            <a:spLocks noGrp="1"/>
          </p:cNvSpPr>
          <p:nvPr>
            <p:ph type="title"/>
          </p:nvPr>
        </p:nvSpPr>
        <p:spPr/>
        <p:txBody>
          <a:bodyPr/>
          <a:lstStyle/>
          <a:p>
            <a:r>
              <a:rPr lang="zh-TW" altLang="en-US" dirty="0"/>
              <a:t>問題： </a:t>
            </a:r>
            <a:r>
              <a:rPr lang="en-US" altLang="zh-TW" dirty="0"/>
              <a:t>OOO</a:t>
            </a:r>
            <a:endParaRPr lang="zh-TW" altLang="en-US" dirty="0"/>
          </a:p>
        </p:txBody>
      </p:sp>
      <p:sp>
        <p:nvSpPr>
          <p:cNvPr id="3" name="內容版面配置區 2">
            <a:extLst>
              <a:ext uri="{FF2B5EF4-FFF2-40B4-BE49-F238E27FC236}">
                <a16:creationId xmlns:a16="http://schemas.microsoft.com/office/drawing/2014/main" id="{C93BF75D-DEAC-1EFC-C325-19680EB7A221}"/>
              </a:ext>
            </a:extLst>
          </p:cNvPr>
          <p:cNvSpPr>
            <a:spLocks noGrp="1"/>
          </p:cNvSpPr>
          <p:nvPr>
            <p:ph idx="1"/>
          </p:nvPr>
        </p:nvSpPr>
        <p:spPr/>
        <p:txBody>
          <a:bodyPr>
            <a:normAutofit/>
          </a:bodyPr>
          <a:lstStyle/>
          <a:p>
            <a:r>
              <a:rPr lang="zh-TW" altLang="en-US" sz="3200" dirty="0"/>
              <a:t>解決方案：</a:t>
            </a:r>
            <a:endParaRPr lang="en-US" altLang="zh-TW" sz="3200" dirty="0"/>
          </a:p>
          <a:p>
            <a:r>
              <a:rPr lang="en-US" altLang="zh-TW" sz="3200" dirty="0"/>
              <a:t>XXX</a:t>
            </a:r>
          </a:p>
          <a:p>
            <a:r>
              <a:rPr lang="en-US" altLang="zh-TW" sz="3200" dirty="0"/>
              <a:t>XXX</a:t>
            </a:r>
            <a:endParaRPr lang="zh-TW" altLang="en-US" sz="3200" dirty="0"/>
          </a:p>
        </p:txBody>
      </p:sp>
    </p:spTree>
    <p:extLst>
      <p:ext uri="{BB962C8B-B14F-4D97-AF65-F5344CB8AC3E}">
        <p14:creationId xmlns:p14="http://schemas.microsoft.com/office/powerpoint/2010/main" val="3023785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1599520" y="183907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5" name="圖片 4">
            <a:extLst>
              <a:ext uri="{FF2B5EF4-FFF2-40B4-BE49-F238E27FC236}">
                <a16:creationId xmlns:a16="http://schemas.microsoft.com/office/drawing/2014/main" id="{FED64A31-250A-C130-D1F6-B44568B0E228}"/>
              </a:ext>
            </a:extLst>
          </p:cNvPr>
          <p:cNvPicPr>
            <a:picLocks noChangeAspect="1"/>
          </p:cNvPicPr>
          <p:nvPr/>
        </p:nvPicPr>
        <p:blipFill>
          <a:blip r:embed="rId2"/>
          <a:stretch>
            <a:fillRect/>
          </a:stretch>
        </p:blipFill>
        <p:spPr>
          <a:xfrm>
            <a:off x="661570" y="1504270"/>
            <a:ext cx="3885856" cy="4859110"/>
          </a:xfrm>
          <a:prstGeom prst="rect">
            <a:avLst/>
          </a:prstGeom>
        </p:spPr>
      </p:pic>
      <p:sp>
        <p:nvSpPr>
          <p:cNvPr id="3" name="內容版面配置區 2">
            <a:extLst>
              <a:ext uri="{FF2B5EF4-FFF2-40B4-BE49-F238E27FC236}">
                <a16:creationId xmlns:a16="http://schemas.microsoft.com/office/drawing/2014/main" id="{1FEB6849-B439-1D60-78C6-90EB22808E01}"/>
              </a:ext>
            </a:extLst>
          </p:cNvPr>
          <p:cNvSpPr>
            <a:spLocks noGrp="1"/>
          </p:cNvSpPr>
          <p:nvPr>
            <p:ph idx="1"/>
          </p:nvPr>
        </p:nvSpPr>
        <p:spPr>
          <a:xfrm>
            <a:off x="4178710" y="1936376"/>
            <a:ext cx="7175089" cy="4240587"/>
          </a:xfrm>
        </p:spPr>
        <p:txBody>
          <a:bodyPr>
            <a:normAutofit/>
          </a:bodyPr>
          <a:lstStyle/>
          <a:p>
            <a:pPr>
              <a:lnSpc>
                <a:spcPct val="150000"/>
              </a:lnSpc>
            </a:pPr>
            <a:r>
              <a:rPr lang="zh-TW" altLang="en-US" sz="3000" dirty="0"/>
              <a:t>特別設計成不論是贊助什麼金額，會補滿到第一位數的整數。</a:t>
            </a:r>
            <a:endParaRPr lang="en-US" altLang="zh-TW" sz="3000" dirty="0"/>
          </a:p>
          <a:p>
            <a:pPr>
              <a:lnSpc>
                <a:spcPct val="150000"/>
              </a:lnSpc>
            </a:pPr>
            <a:r>
              <a:rPr lang="zh-TW" altLang="en-US" sz="3000" dirty="0"/>
              <a:t>鼓勵沒有想法要額外贊助多少的人，可以多善用 </a:t>
            </a:r>
            <a:r>
              <a:rPr lang="en-US" altLang="zh-TW" sz="3000" dirty="0"/>
              <a:t>XD</a:t>
            </a:r>
            <a:endParaRPr lang="zh-TW" altLang="en-US" sz="3000" dirty="0"/>
          </a:p>
        </p:txBody>
      </p:sp>
    </p:spTree>
    <p:extLst>
      <p:ext uri="{BB962C8B-B14F-4D97-AF65-F5344CB8AC3E}">
        <p14:creationId xmlns:p14="http://schemas.microsoft.com/office/powerpoint/2010/main" val="2780804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7E1A5F-5CAF-95BB-A73C-305B4E8A94DF}"/>
              </a:ext>
            </a:extLst>
          </p:cNvPr>
          <p:cNvSpPr>
            <a:spLocks noGrp="1"/>
          </p:cNvSpPr>
          <p:nvPr>
            <p:ph type="title"/>
          </p:nvPr>
        </p:nvSpPr>
        <p:spPr/>
        <p:txBody>
          <a:bodyPr/>
          <a:lstStyle/>
          <a:p>
            <a:r>
              <a:rPr lang="zh-TW" altLang="en-US" dirty="0"/>
              <a:t>資料建置</a:t>
            </a:r>
          </a:p>
        </p:txBody>
      </p:sp>
      <p:sp>
        <p:nvSpPr>
          <p:cNvPr id="3" name="內容版面配置區 2">
            <a:extLst>
              <a:ext uri="{FF2B5EF4-FFF2-40B4-BE49-F238E27FC236}">
                <a16:creationId xmlns:a16="http://schemas.microsoft.com/office/drawing/2014/main" id="{A2936F0F-078C-2BE6-64A7-05B8E6315636}"/>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B12078BB-7479-B762-B4AE-FD9723B554C0}"/>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3834188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4BE55-BBC5-7C63-FB49-50C7636968E2}"/>
              </a:ext>
            </a:extLst>
          </p:cNvPr>
          <p:cNvSpPr>
            <a:spLocks noGrp="1"/>
          </p:cNvSpPr>
          <p:nvPr>
            <p:ph type="title"/>
          </p:nvPr>
        </p:nvSpPr>
        <p:spPr/>
        <p:txBody>
          <a:bodyPr/>
          <a:lstStyle/>
          <a:p>
            <a:r>
              <a:rPr lang="zh-TW" altLang="en-US" b="1" i="0" dirty="0">
                <a:solidFill>
                  <a:srgbClr val="333333"/>
                </a:solidFill>
                <a:effectLst/>
                <a:latin typeface="-apple-system"/>
              </a:rPr>
              <a:t>未來展望</a:t>
            </a:r>
            <a:endParaRPr lang="zh-TW" altLang="en-US" dirty="0"/>
          </a:p>
        </p:txBody>
      </p:sp>
      <p:sp>
        <p:nvSpPr>
          <p:cNvPr id="3" name="文字版面配置區 2">
            <a:extLst>
              <a:ext uri="{FF2B5EF4-FFF2-40B4-BE49-F238E27FC236}">
                <a16:creationId xmlns:a16="http://schemas.microsoft.com/office/drawing/2014/main" id="{174691EF-0F97-4324-7D77-414266DD1A8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30290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6C4DB18-862E-6A55-8A04-D30004657BDD}"/>
              </a:ext>
            </a:extLst>
          </p:cNvPr>
          <p:cNvSpPr>
            <a:spLocks noGrp="1"/>
          </p:cNvSpPr>
          <p:nvPr>
            <p:ph type="title"/>
          </p:nvPr>
        </p:nvSpPr>
        <p:spPr/>
        <p:txBody>
          <a:bodyPr/>
          <a:lstStyle/>
          <a:p>
            <a:endParaRPr lang="zh-TW" altLang="en-US"/>
          </a:p>
        </p:txBody>
      </p:sp>
      <p:sp>
        <p:nvSpPr>
          <p:cNvPr id="6" name="內容版面配置區 5">
            <a:extLst>
              <a:ext uri="{FF2B5EF4-FFF2-40B4-BE49-F238E27FC236}">
                <a16:creationId xmlns:a16="http://schemas.microsoft.com/office/drawing/2014/main" id="{384F5ACE-1B78-8AEE-C3FE-5EB2C382D070}"/>
              </a:ext>
            </a:extLst>
          </p:cNvPr>
          <p:cNvSpPr>
            <a:spLocks noGrp="1"/>
          </p:cNvSpPr>
          <p:nvPr>
            <p:ph idx="1"/>
          </p:nvPr>
        </p:nvSpPr>
        <p:spPr/>
        <p:txBody>
          <a:bodyPr/>
          <a:lstStyle/>
          <a:p>
            <a:r>
              <a:rPr lang="zh-TW" altLang="en-US" dirty="0"/>
              <a:t>從這次的網站設計中，我們深刻地感受到網站設計的多方面性，設計師的想像力、架構師的前後端技術、營運的商業思考等各方面的技能都需要通盤的考慮，才能使網站設計更加出色。</a:t>
            </a:r>
          </a:p>
        </p:txBody>
      </p:sp>
    </p:spTree>
    <p:extLst>
      <p:ext uri="{BB962C8B-B14F-4D97-AF65-F5344CB8AC3E}">
        <p14:creationId xmlns:p14="http://schemas.microsoft.com/office/powerpoint/2010/main" val="2670618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40854DC-3AD5-BEA8-7E47-34F343C583C8}"/>
              </a:ext>
            </a:extLst>
          </p:cNvPr>
          <p:cNvSpPr>
            <a:spLocks noGrp="1"/>
          </p:cNvSpPr>
          <p:nvPr>
            <p:ph type="title"/>
          </p:nvPr>
        </p:nvSpPr>
        <p:spPr/>
        <p:txBody>
          <a:bodyPr/>
          <a:lstStyle/>
          <a:p>
            <a:endParaRPr lang="zh-TW" altLang="en-US"/>
          </a:p>
        </p:txBody>
      </p:sp>
      <p:sp>
        <p:nvSpPr>
          <p:cNvPr id="5" name="內容版面配置區 4">
            <a:extLst>
              <a:ext uri="{FF2B5EF4-FFF2-40B4-BE49-F238E27FC236}">
                <a16:creationId xmlns:a16="http://schemas.microsoft.com/office/drawing/2014/main" id="{E6D186DB-7B41-B4A6-7AC0-040F3619B108}"/>
              </a:ext>
            </a:extLst>
          </p:cNvPr>
          <p:cNvSpPr>
            <a:spLocks noGrp="1"/>
          </p:cNvSpPr>
          <p:nvPr>
            <p:ph idx="1"/>
          </p:nvPr>
        </p:nvSpPr>
        <p:spPr/>
        <p:txBody>
          <a:bodyPr/>
          <a:lstStyle/>
          <a:p>
            <a:pPr algn="l"/>
            <a:r>
              <a:rPr lang="zh-TW" altLang="en-US" b="0" i="0" dirty="0">
                <a:solidFill>
                  <a:srgbClr val="333333"/>
                </a:solidFill>
                <a:effectLst/>
                <a:latin typeface="-apple-system"/>
              </a:rPr>
              <a:t>技術創新 </a:t>
            </a:r>
            <a:r>
              <a:rPr lang="en-US" altLang="zh-TW" b="0" i="0" dirty="0">
                <a:solidFill>
                  <a:srgbClr val="333333"/>
                </a:solidFill>
                <a:effectLst/>
                <a:latin typeface="-apple-system"/>
              </a:rPr>
              <a:t>- </a:t>
            </a:r>
            <a:r>
              <a:rPr lang="zh-TW" altLang="en-US" b="0" i="0" dirty="0">
                <a:solidFill>
                  <a:srgbClr val="333333"/>
                </a:solidFill>
                <a:effectLst/>
                <a:latin typeface="-apple-system"/>
              </a:rPr>
              <a:t>我們將不斷創新和優化技術，以提供更好的平台體驗和更優質的服務。</a:t>
            </a:r>
            <a:br>
              <a:rPr lang="zh-TW" altLang="en-US" b="0" i="0" dirty="0">
                <a:solidFill>
                  <a:srgbClr val="333333"/>
                </a:solidFill>
                <a:effectLst/>
                <a:latin typeface="-apple-system"/>
              </a:rPr>
            </a:br>
            <a:r>
              <a:rPr lang="zh-TW" altLang="en-US" b="0" i="0" dirty="0">
                <a:solidFill>
                  <a:srgbClr val="333333"/>
                </a:solidFill>
                <a:effectLst/>
                <a:latin typeface="-apple-system"/>
              </a:rPr>
              <a:t>國際化拓展 </a:t>
            </a:r>
            <a:r>
              <a:rPr lang="en-US" altLang="zh-TW" b="0" i="0" dirty="0">
                <a:solidFill>
                  <a:srgbClr val="333333"/>
                </a:solidFill>
                <a:effectLst/>
                <a:latin typeface="-apple-system"/>
              </a:rPr>
              <a:t>- </a:t>
            </a:r>
            <a:r>
              <a:rPr lang="zh-TW" altLang="en-US" b="0" i="0" dirty="0">
                <a:solidFill>
                  <a:srgbClr val="333333"/>
                </a:solidFill>
                <a:effectLst/>
                <a:latin typeface="-apple-system"/>
              </a:rPr>
              <a:t>我們將積極拓展海外市場，爭取在國際范圍內樹立良好的品牌形象。</a:t>
            </a:r>
          </a:p>
          <a:p>
            <a:endParaRPr lang="zh-TW" altLang="en-US" dirty="0"/>
          </a:p>
        </p:txBody>
      </p:sp>
    </p:spTree>
    <p:extLst>
      <p:ext uri="{BB962C8B-B14F-4D97-AF65-F5344CB8AC3E}">
        <p14:creationId xmlns:p14="http://schemas.microsoft.com/office/powerpoint/2010/main" val="723740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創作初衷</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084294"/>
            <a:ext cx="2738718" cy="345589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解決</a:t>
            </a:r>
            <a:endParaRPr lang="en-US" altLang="zh-TW" sz="3000" dirty="0"/>
          </a:p>
          <a:p>
            <a:pPr marL="0" indent="0" algn="ctr">
              <a:lnSpc>
                <a:spcPct val="150000"/>
              </a:lnSpc>
              <a:buFont typeface="Arial" panose="020B0604020202020204" pitchFamily="34" charset="0"/>
              <a:buNone/>
            </a:pPr>
            <a:r>
              <a:rPr lang="zh-TW" altLang="en-US" sz="3000" dirty="0"/>
              <a:t>現有的</a:t>
            </a:r>
            <a:r>
              <a:rPr lang="en-US" altLang="zh-TW" sz="3000" dirty="0"/>
              <a:t>___</a:t>
            </a:r>
            <a:r>
              <a:rPr lang="zh-TW" altLang="en-US" sz="3000" dirty="0"/>
              <a:t>問題</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084294"/>
            <a:ext cx="2528046" cy="345589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易上手</a:t>
            </a:r>
            <a:endParaRPr lang="en-US" altLang="zh-TW" sz="3000" dirty="0"/>
          </a:p>
          <a:p>
            <a:pPr marL="0" indent="0" algn="ctr">
              <a:lnSpc>
                <a:spcPct val="150000"/>
              </a:lnSpc>
              <a:buFont typeface="Arial" panose="020B0604020202020204" pitchFamily="34" charset="0"/>
              <a:buNone/>
            </a:pPr>
            <a:r>
              <a:rPr lang="zh-TW" altLang="en-US" sz="3000" dirty="0"/>
              <a:t>易使用</a:t>
            </a:r>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084294"/>
            <a:ext cx="2528045" cy="345589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3000" dirty="0"/>
          </a:p>
          <a:p>
            <a:pPr marL="0" indent="0" algn="ctr">
              <a:buNone/>
            </a:pPr>
            <a:r>
              <a:rPr lang="zh-TW" altLang="en-US" sz="3000" dirty="0"/>
              <a:t>提供</a:t>
            </a:r>
            <a:endParaRPr lang="en-US" altLang="zh-TW" sz="3000" dirty="0"/>
          </a:p>
          <a:p>
            <a:pPr marL="0" indent="0" algn="ctr">
              <a:buNone/>
            </a:pPr>
            <a:r>
              <a:rPr lang="zh-TW" altLang="en-US" sz="3000" dirty="0"/>
              <a:t>志願捐款</a:t>
            </a:r>
          </a:p>
        </p:txBody>
      </p:sp>
      <p:sp>
        <p:nvSpPr>
          <p:cNvPr id="13" name="文字方塊 12">
            <a:extLst>
              <a:ext uri="{FF2B5EF4-FFF2-40B4-BE49-F238E27FC236}">
                <a16:creationId xmlns:a16="http://schemas.microsoft.com/office/drawing/2014/main" id="{65AAE390-33F2-FF69-9791-CF1B52FA320A}"/>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561360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631F8-3313-DB78-4BA4-6B513C61D766}"/>
              </a:ext>
            </a:extLst>
          </p:cNvPr>
          <p:cNvSpPr>
            <a:spLocks noGrp="1"/>
          </p:cNvSpPr>
          <p:nvPr>
            <p:ph type="title"/>
          </p:nvPr>
        </p:nvSpPr>
        <p:spPr/>
        <p:txBody>
          <a:bodyPr/>
          <a:lstStyle/>
          <a:p>
            <a:r>
              <a:rPr lang="zh-TW" altLang="en-US" dirty="0"/>
              <a:t>開發時程</a:t>
            </a:r>
          </a:p>
        </p:txBody>
      </p:sp>
      <p:pic>
        <p:nvPicPr>
          <p:cNvPr id="5" name="內容版面配置區 4" descr="徽章 1 外框">
            <a:extLst>
              <a:ext uri="{FF2B5EF4-FFF2-40B4-BE49-F238E27FC236}">
                <a16:creationId xmlns:a16="http://schemas.microsoft.com/office/drawing/2014/main" id="{AF21DD88-330F-82BB-CF7E-02BF98E2D2B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9277" y="2514600"/>
            <a:ext cx="914400" cy="914400"/>
          </a:xfrm>
        </p:spPr>
      </p:pic>
      <p:pic>
        <p:nvPicPr>
          <p:cNvPr id="7" name="圖形 6" descr="識別證 外框">
            <a:extLst>
              <a:ext uri="{FF2B5EF4-FFF2-40B4-BE49-F238E27FC236}">
                <a16:creationId xmlns:a16="http://schemas.microsoft.com/office/drawing/2014/main" id="{97F00BED-FA34-8F0A-4FE8-082C2D061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4171" y="2514600"/>
            <a:ext cx="914400" cy="914400"/>
          </a:xfrm>
          <a:prstGeom prst="rect">
            <a:avLst/>
          </a:prstGeom>
        </p:spPr>
      </p:pic>
      <p:pic>
        <p:nvPicPr>
          <p:cNvPr id="9" name="圖形 8" descr="徽章 3 外框">
            <a:extLst>
              <a:ext uri="{FF2B5EF4-FFF2-40B4-BE49-F238E27FC236}">
                <a16:creationId xmlns:a16="http://schemas.microsoft.com/office/drawing/2014/main" id="{996142D8-6A5D-F026-EC64-DA791BACC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9065" y="2514600"/>
            <a:ext cx="914400" cy="914400"/>
          </a:xfrm>
          <a:prstGeom prst="rect">
            <a:avLst/>
          </a:prstGeom>
        </p:spPr>
      </p:pic>
      <p:pic>
        <p:nvPicPr>
          <p:cNvPr id="11" name="圖形 10" descr="徽章 4 外框">
            <a:extLst>
              <a:ext uri="{FF2B5EF4-FFF2-40B4-BE49-F238E27FC236}">
                <a16:creationId xmlns:a16="http://schemas.microsoft.com/office/drawing/2014/main" id="{806DA5AB-86A5-A364-FE5B-7A28FE2D4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53959" y="2514600"/>
            <a:ext cx="914400" cy="914400"/>
          </a:xfrm>
          <a:prstGeom prst="rect">
            <a:avLst/>
          </a:prstGeom>
        </p:spPr>
      </p:pic>
      <p:cxnSp>
        <p:nvCxnSpPr>
          <p:cNvPr id="13" name="直線接點 12">
            <a:extLst>
              <a:ext uri="{FF2B5EF4-FFF2-40B4-BE49-F238E27FC236}">
                <a16:creationId xmlns:a16="http://schemas.microsoft.com/office/drawing/2014/main" id="{ED7633E4-571C-ACDE-9C2D-455F543E9AF7}"/>
              </a:ext>
            </a:extLst>
          </p:cNvPr>
          <p:cNvCxnSpPr>
            <a:cxnSpLocks/>
            <a:stCxn id="5" idx="1"/>
          </p:cNvCxnSpPr>
          <p:nvPr/>
        </p:nvCxnSpPr>
        <p:spPr>
          <a:xfrm flipH="1">
            <a:off x="971749" y="2971800"/>
            <a:ext cx="847528"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7A9231FA-B990-1F59-9514-10ED6D9EBED1}"/>
              </a:ext>
            </a:extLst>
          </p:cNvPr>
          <p:cNvCxnSpPr>
            <a:stCxn id="5" idx="3"/>
            <a:endCxn id="7" idx="1"/>
          </p:cNvCxnSpPr>
          <p:nvPr/>
        </p:nvCxnSpPr>
        <p:spPr>
          <a:xfrm>
            <a:off x="2733677"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E21575DF-8108-692E-C77F-6B723AB8F743}"/>
              </a:ext>
            </a:extLst>
          </p:cNvPr>
          <p:cNvCxnSpPr>
            <a:stCxn id="7" idx="3"/>
            <a:endCxn id="9" idx="1"/>
          </p:cNvCxnSpPr>
          <p:nvPr/>
        </p:nvCxnSpPr>
        <p:spPr>
          <a:xfrm>
            <a:off x="4578571"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3F85951A-22D1-68FC-5598-A70D2802DA9A}"/>
              </a:ext>
            </a:extLst>
          </p:cNvPr>
          <p:cNvCxnSpPr>
            <a:stCxn id="9" idx="3"/>
            <a:endCxn id="11" idx="1"/>
          </p:cNvCxnSpPr>
          <p:nvPr/>
        </p:nvCxnSpPr>
        <p:spPr>
          <a:xfrm>
            <a:off x="6423465"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64275D1B-790E-779A-6D71-1D7498F7C2C4}"/>
              </a:ext>
            </a:extLst>
          </p:cNvPr>
          <p:cNvCxnSpPr>
            <a:cxnSpLocks/>
            <a:stCxn id="11" idx="3"/>
            <a:endCxn id="29" idx="1"/>
          </p:cNvCxnSpPr>
          <p:nvPr/>
        </p:nvCxnSpPr>
        <p:spPr>
          <a:xfrm>
            <a:off x="8268359" y="2971800"/>
            <a:ext cx="930496"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4E7F1BDA-E0CA-0E82-B90F-83A6A635766A}"/>
              </a:ext>
            </a:extLst>
          </p:cNvPr>
          <p:cNvCxnSpPr>
            <a:cxnSpLocks/>
            <a:stCxn id="5" idx="2"/>
          </p:cNvCxnSpPr>
          <p:nvPr/>
        </p:nvCxnSpPr>
        <p:spPr>
          <a:xfrm>
            <a:off x="2276477" y="3429000"/>
            <a:ext cx="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C3FE9D56-06F9-7FB6-9035-3DEDDF2825C2}"/>
              </a:ext>
            </a:extLst>
          </p:cNvPr>
          <p:cNvSpPr txBox="1"/>
          <p:nvPr/>
        </p:nvSpPr>
        <p:spPr>
          <a:xfrm>
            <a:off x="1916095" y="4371543"/>
            <a:ext cx="817582" cy="400110"/>
          </a:xfrm>
          <a:prstGeom prst="rect">
            <a:avLst/>
          </a:prstGeom>
          <a:noFill/>
        </p:spPr>
        <p:txBody>
          <a:bodyPr wrap="square" rtlCol="0">
            <a:spAutoFit/>
          </a:bodyPr>
          <a:lstStyle/>
          <a:p>
            <a:r>
              <a:rPr lang="zh-TW" altLang="en-US" sz="2000" dirty="0"/>
              <a:t>發想</a:t>
            </a:r>
          </a:p>
        </p:txBody>
      </p:sp>
      <p:sp>
        <p:nvSpPr>
          <p:cNvPr id="25" name="文字方塊 24">
            <a:extLst>
              <a:ext uri="{FF2B5EF4-FFF2-40B4-BE49-F238E27FC236}">
                <a16:creationId xmlns:a16="http://schemas.microsoft.com/office/drawing/2014/main" id="{3E9BF580-40AF-4A8E-BF61-3E61D616036A}"/>
              </a:ext>
            </a:extLst>
          </p:cNvPr>
          <p:cNvSpPr txBox="1"/>
          <p:nvPr/>
        </p:nvSpPr>
        <p:spPr>
          <a:xfrm>
            <a:off x="3778515" y="4371543"/>
            <a:ext cx="817582" cy="400110"/>
          </a:xfrm>
          <a:prstGeom prst="rect">
            <a:avLst/>
          </a:prstGeom>
          <a:noFill/>
        </p:spPr>
        <p:txBody>
          <a:bodyPr wrap="square" rtlCol="0">
            <a:spAutoFit/>
          </a:bodyPr>
          <a:lstStyle/>
          <a:p>
            <a:r>
              <a:rPr lang="zh-TW" altLang="en-US" sz="2000" dirty="0"/>
              <a:t>設計</a:t>
            </a:r>
          </a:p>
        </p:txBody>
      </p:sp>
      <p:sp>
        <p:nvSpPr>
          <p:cNvPr id="26" name="文字方塊 25">
            <a:extLst>
              <a:ext uri="{FF2B5EF4-FFF2-40B4-BE49-F238E27FC236}">
                <a16:creationId xmlns:a16="http://schemas.microsoft.com/office/drawing/2014/main" id="{5751A39B-FE88-9CAE-8E3C-490F9A80B0C2}"/>
              </a:ext>
            </a:extLst>
          </p:cNvPr>
          <p:cNvSpPr txBox="1"/>
          <p:nvPr/>
        </p:nvSpPr>
        <p:spPr>
          <a:xfrm>
            <a:off x="7450777" y="4371543"/>
            <a:ext cx="817582" cy="400110"/>
          </a:xfrm>
          <a:prstGeom prst="rect">
            <a:avLst/>
          </a:prstGeom>
          <a:noFill/>
        </p:spPr>
        <p:txBody>
          <a:bodyPr wrap="square" rtlCol="0">
            <a:spAutoFit/>
          </a:bodyPr>
          <a:lstStyle/>
          <a:p>
            <a:r>
              <a:rPr lang="zh-TW" altLang="en-US" sz="2000" dirty="0"/>
              <a:t>測試</a:t>
            </a:r>
          </a:p>
        </p:txBody>
      </p:sp>
      <p:sp>
        <p:nvSpPr>
          <p:cNvPr id="27" name="文字方塊 26">
            <a:extLst>
              <a:ext uri="{FF2B5EF4-FFF2-40B4-BE49-F238E27FC236}">
                <a16:creationId xmlns:a16="http://schemas.microsoft.com/office/drawing/2014/main" id="{BD31D0D0-8EAA-575A-30F1-B2BB7901DBB3}"/>
              </a:ext>
            </a:extLst>
          </p:cNvPr>
          <p:cNvSpPr txBox="1"/>
          <p:nvPr/>
        </p:nvSpPr>
        <p:spPr>
          <a:xfrm>
            <a:off x="5640935" y="4371543"/>
            <a:ext cx="817582" cy="400110"/>
          </a:xfrm>
          <a:prstGeom prst="rect">
            <a:avLst/>
          </a:prstGeom>
          <a:noFill/>
        </p:spPr>
        <p:txBody>
          <a:bodyPr wrap="square" rtlCol="0">
            <a:spAutoFit/>
          </a:bodyPr>
          <a:lstStyle/>
          <a:p>
            <a:r>
              <a:rPr lang="zh-TW" altLang="en-US" sz="2000" dirty="0"/>
              <a:t>開發</a:t>
            </a:r>
          </a:p>
        </p:txBody>
      </p:sp>
      <p:pic>
        <p:nvPicPr>
          <p:cNvPr id="29" name="圖形 28" descr="徽章 5 外框">
            <a:extLst>
              <a:ext uri="{FF2B5EF4-FFF2-40B4-BE49-F238E27FC236}">
                <a16:creationId xmlns:a16="http://schemas.microsoft.com/office/drawing/2014/main" id="{D3793FAD-64DA-7913-CF90-CF3E47AEF4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98855" y="2514600"/>
            <a:ext cx="914400" cy="914400"/>
          </a:xfrm>
          <a:prstGeom prst="rect">
            <a:avLst/>
          </a:prstGeom>
        </p:spPr>
      </p:pic>
      <p:cxnSp>
        <p:nvCxnSpPr>
          <p:cNvPr id="37" name="直線接點 36">
            <a:extLst>
              <a:ext uri="{FF2B5EF4-FFF2-40B4-BE49-F238E27FC236}">
                <a16:creationId xmlns:a16="http://schemas.microsoft.com/office/drawing/2014/main" id="{D1E57FB2-EE4C-255D-5803-DADF85031BC8}"/>
              </a:ext>
            </a:extLst>
          </p:cNvPr>
          <p:cNvCxnSpPr>
            <a:stCxn id="7" idx="2"/>
          </p:cNvCxnSpPr>
          <p:nvPr/>
        </p:nvCxnSpPr>
        <p:spPr>
          <a:xfrm flipH="1">
            <a:off x="4114800" y="3429000"/>
            <a:ext cx="6571"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1" name="直線接點 40">
            <a:extLst>
              <a:ext uri="{FF2B5EF4-FFF2-40B4-BE49-F238E27FC236}">
                <a16:creationId xmlns:a16="http://schemas.microsoft.com/office/drawing/2014/main" id="{84E82AE2-6541-EB73-4CF2-B4AAF8C6AC7D}"/>
              </a:ext>
            </a:extLst>
          </p:cNvPr>
          <p:cNvCxnSpPr>
            <a:stCxn id="9" idx="2"/>
          </p:cNvCxnSpPr>
          <p:nvPr/>
        </p:nvCxnSpPr>
        <p:spPr>
          <a:xfrm flipH="1">
            <a:off x="5957455" y="3429000"/>
            <a:ext cx="881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 name="直線接點 3">
            <a:extLst>
              <a:ext uri="{FF2B5EF4-FFF2-40B4-BE49-F238E27FC236}">
                <a16:creationId xmlns:a16="http://schemas.microsoft.com/office/drawing/2014/main" id="{AD20BDDC-3FCE-80A3-F07C-A5EE979D71C6}"/>
              </a:ext>
            </a:extLst>
          </p:cNvPr>
          <p:cNvCxnSpPr>
            <a:stCxn id="11" idx="2"/>
          </p:cNvCxnSpPr>
          <p:nvPr/>
        </p:nvCxnSpPr>
        <p:spPr>
          <a:xfrm>
            <a:off x="7811159" y="3429000"/>
            <a:ext cx="1582"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C8E5388-C7DE-CBB3-F89B-9DE59EC3C1A6}"/>
              </a:ext>
            </a:extLst>
          </p:cNvPr>
          <p:cNvCxnSpPr>
            <a:stCxn id="29" idx="2"/>
          </p:cNvCxnSpPr>
          <p:nvPr/>
        </p:nvCxnSpPr>
        <p:spPr>
          <a:xfrm>
            <a:off x="9656055" y="3429000"/>
            <a:ext cx="12380" cy="760763"/>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0CA2D152-4A0C-074F-5BF7-5FC9B2370449}"/>
              </a:ext>
            </a:extLst>
          </p:cNvPr>
          <p:cNvSpPr txBox="1"/>
          <p:nvPr/>
        </p:nvSpPr>
        <p:spPr>
          <a:xfrm>
            <a:off x="9295673" y="4371543"/>
            <a:ext cx="817582" cy="707886"/>
          </a:xfrm>
          <a:prstGeom prst="rect">
            <a:avLst/>
          </a:prstGeom>
          <a:noFill/>
        </p:spPr>
        <p:txBody>
          <a:bodyPr wrap="square" rtlCol="0">
            <a:spAutoFit/>
          </a:bodyPr>
          <a:lstStyle/>
          <a:p>
            <a:r>
              <a:rPr lang="zh-TW" altLang="en-US" sz="2000" dirty="0"/>
              <a:t>成果</a:t>
            </a:r>
            <a:endParaRPr lang="en-US" altLang="zh-TW" sz="2000" dirty="0"/>
          </a:p>
          <a:p>
            <a:r>
              <a:rPr lang="zh-TW" altLang="en-US" sz="2000" dirty="0"/>
              <a:t>發表</a:t>
            </a:r>
          </a:p>
        </p:txBody>
      </p:sp>
      <p:sp>
        <p:nvSpPr>
          <p:cNvPr id="16" name="文字方塊 15">
            <a:extLst>
              <a:ext uri="{FF2B5EF4-FFF2-40B4-BE49-F238E27FC236}">
                <a16:creationId xmlns:a16="http://schemas.microsoft.com/office/drawing/2014/main" id="{6C10BBE4-17E7-322F-6BB9-83A30C93AD3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452060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94A40-F440-F609-EB13-242DB41DAD3B}"/>
              </a:ext>
            </a:extLst>
          </p:cNvPr>
          <p:cNvSpPr>
            <a:spLocks noGrp="1"/>
          </p:cNvSpPr>
          <p:nvPr>
            <p:ph type="title"/>
          </p:nvPr>
        </p:nvSpPr>
        <p:spPr/>
        <p:txBody>
          <a:bodyPr/>
          <a:lstStyle/>
          <a:p>
            <a:r>
              <a:rPr lang="zh-TW" altLang="en-US" dirty="0"/>
              <a:t>時程</a:t>
            </a:r>
          </a:p>
        </p:txBody>
      </p:sp>
      <p:sp>
        <p:nvSpPr>
          <p:cNvPr id="3" name="內容版面配置區 2">
            <a:extLst>
              <a:ext uri="{FF2B5EF4-FFF2-40B4-BE49-F238E27FC236}">
                <a16:creationId xmlns:a16="http://schemas.microsoft.com/office/drawing/2014/main" id="{1E1138F2-23B1-84A1-9292-126E85EAE5D8}"/>
              </a:ext>
            </a:extLst>
          </p:cNvPr>
          <p:cNvSpPr>
            <a:spLocks noGrp="1"/>
          </p:cNvSpPr>
          <p:nvPr>
            <p:ph idx="1"/>
          </p:nvPr>
        </p:nvSpPr>
        <p:spPr/>
        <p:txBody>
          <a:bodyPr/>
          <a:lstStyle/>
          <a:p>
            <a:r>
              <a:rPr lang="zh-TW" altLang="en-US" dirty="0"/>
              <a:t>居然有辦法每週開2次小組會議+1次教練討論</a:t>
            </a:r>
          </a:p>
          <a:p>
            <a:endParaRPr lang="zh-TW" altLang="en-US" dirty="0"/>
          </a:p>
        </p:txBody>
      </p:sp>
      <p:pic>
        <p:nvPicPr>
          <p:cNvPr id="1026" name="Picture 2">
            <a:extLst>
              <a:ext uri="{FF2B5EF4-FFF2-40B4-BE49-F238E27FC236}">
                <a16:creationId xmlns:a16="http://schemas.microsoft.com/office/drawing/2014/main" id="{BB8E4355-E34A-3549-5112-7861EA3C8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320" y="2435225"/>
            <a:ext cx="8622983" cy="38766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979DD29-9600-C879-CDFA-0F20CFFDB7E8}"/>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223169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p:txBody>
          <a:bodyPr>
            <a:normAutofit/>
          </a:bodyPr>
          <a:lstStyle/>
          <a:p>
            <a:pPr>
              <a:lnSpc>
                <a:spcPct val="150000"/>
              </a:lnSpc>
            </a:pPr>
            <a:r>
              <a:rPr lang="zh-TW" altLang="en-US" sz="3000" dirty="0"/>
              <a:t>雖然很肝，但有學到新東西的感覺很好</a:t>
            </a:r>
            <a:endParaRPr lang="en-US" altLang="zh-TW" sz="3000" dirty="0"/>
          </a:p>
          <a:p>
            <a:pPr>
              <a:lnSpc>
                <a:spcPct val="150000"/>
              </a:lnSpc>
            </a:pPr>
            <a:r>
              <a:rPr lang="zh-TW" altLang="en-US" sz="3000" dirty="0"/>
              <a:t>通過設計這個募資網站，我們瞭解了網站</a:t>
            </a:r>
            <a:r>
              <a:rPr lang="en-US" altLang="zh-TW" sz="3000" dirty="0"/>
              <a:t>UI</a:t>
            </a:r>
            <a:r>
              <a:rPr lang="zh-TW" altLang="en-US" sz="3000" dirty="0"/>
              <a:t>和前端技術等多個方面的知識和技能。我們更加熟悉了規劃一個完整網站所需的各種迫切需要和必要的系統與功能。 </a:t>
            </a:r>
          </a:p>
        </p:txBody>
      </p:sp>
      <p:sp>
        <p:nvSpPr>
          <p:cNvPr id="4" name="文字方塊 3">
            <a:extLst>
              <a:ext uri="{FF2B5EF4-FFF2-40B4-BE49-F238E27FC236}">
                <a16:creationId xmlns:a16="http://schemas.microsoft.com/office/drawing/2014/main" id="{B871B621-71A7-0BFE-A20C-11B6B762C99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0431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506071"/>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sp>
        <p:nvSpPr>
          <p:cNvPr id="2" name="文字方塊 1">
            <a:extLst>
              <a:ext uri="{FF2B5EF4-FFF2-40B4-BE49-F238E27FC236}">
                <a16:creationId xmlns:a16="http://schemas.microsoft.com/office/drawing/2014/main" id="{DB4BF905-A9D3-577F-4207-61AB77B98163}"/>
              </a:ext>
            </a:extLst>
          </p:cNvPr>
          <p:cNvSpPr txBox="1"/>
          <p:nvPr/>
        </p:nvSpPr>
        <p:spPr>
          <a:xfrm>
            <a:off x="6949442" y="5862918"/>
            <a:ext cx="2932213" cy="369332"/>
          </a:xfrm>
          <a:prstGeom prst="rect">
            <a:avLst/>
          </a:prstGeom>
          <a:noFill/>
        </p:spPr>
        <p:txBody>
          <a:bodyPr wrap="none" rtlCol="0">
            <a:spAutoFit/>
          </a:bodyPr>
          <a:lstStyle/>
          <a:p>
            <a:r>
              <a:rPr lang="en-US" altLang="zh-TW" i="1" dirty="0"/>
              <a:t>--</a:t>
            </a:r>
            <a:r>
              <a:rPr lang="zh-TW" altLang="en-US" i="1" dirty="0"/>
              <a:t> </a:t>
            </a:r>
            <a:r>
              <a:rPr lang="zh-TW" altLang="en-US" b="0" i="1" dirty="0">
                <a:solidFill>
                  <a:srgbClr val="333333"/>
                </a:solidFill>
                <a:effectLst/>
                <a:latin typeface="Noto Sans" panose="020B0502040204020203" pitchFamily="34" charset="0"/>
              </a:rPr>
              <a:t>倍而兔募資</a:t>
            </a:r>
            <a:r>
              <a:rPr lang="zh-TW" altLang="en-US" i="1" dirty="0">
                <a:solidFill>
                  <a:srgbClr val="333333"/>
                </a:solidFill>
                <a:latin typeface="Noto Sans" panose="020B0502040204020203" pitchFamily="34" charset="0"/>
              </a:rPr>
              <a:t>平台</a:t>
            </a:r>
            <a:r>
              <a:rPr lang="zh-TW" altLang="en-US" i="1" dirty="0">
                <a:solidFill>
                  <a:schemeClr val="bg1">
                    <a:lumMod val="85000"/>
                  </a:schemeClr>
                </a:solidFill>
                <a:latin typeface="Noto Sans" panose="020B0502040204020203" pitchFamily="34" charset="0"/>
              </a:rPr>
              <a:t>研發團隊</a:t>
            </a:r>
            <a:endParaRPr lang="zh-TW" altLang="en-US" i="1" dirty="0">
              <a:solidFill>
                <a:schemeClr val="bg1">
                  <a:lumMod val="85000"/>
                </a:schemeClr>
              </a:solidFill>
            </a:endParaRPr>
          </a:p>
        </p:txBody>
      </p:sp>
    </p:spTree>
    <p:extLst>
      <p:ext uri="{BB962C8B-B14F-4D97-AF65-F5344CB8AC3E}">
        <p14:creationId xmlns:p14="http://schemas.microsoft.com/office/powerpoint/2010/main" val="309024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52FC722-ECE5-B741-776F-D34D51406E46}"/>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創作理念</a:t>
            </a:r>
            <a:endParaRPr lang="zh-TW" altLang="en-US" dirty="0"/>
          </a:p>
        </p:txBody>
      </p:sp>
      <p:sp>
        <p:nvSpPr>
          <p:cNvPr id="7" name="內容版面配置區 6">
            <a:extLst>
              <a:ext uri="{FF2B5EF4-FFF2-40B4-BE49-F238E27FC236}">
                <a16:creationId xmlns:a16="http://schemas.microsoft.com/office/drawing/2014/main" id="{11457248-1963-08FE-CCD7-1316865CB614}"/>
              </a:ext>
            </a:extLst>
          </p:cNvPr>
          <p:cNvSpPr>
            <a:spLocks noGrp="1"/>
          </p:cNvSpPr>
          <p:nvPr>
            <p:ph sz="half" idx="1"/>
          </p:nvPr>
        </p:nvSpPr>
        <p:spPr/>
        <p:txBody>
          <a:bodyPr/>
          <a:lstStyle/>
          <a:p>
            <a:r>
              <a:rPr lang="zh-TW" altLang="en-US" dirty="0"/>
              <a:t>我們深信每個人都是獨一無二的，因此我們希望提供了一個優質平台，讓每個人都能夠自由地發揮想像力。</a:t>
            </a:r>
          </a:p>
          <a:p>
            <a:endParaRPr lang="zh-TW" altLang="en-US" dirty="0"/>
          </a:p>
        </p:txBody>
      </p:sp>
      <p:sp>
        <p:nvSpPr>
          <p:cNvPr id="8" name="內容版面配置區 7">
            <a:extLst>
              <a:ext uri="{FF2B5EF4-FFF2-40B4-BE49-F238E27FC236}">
                <a16:creationId xmlns:a16="http://schemas.microsoft.com/office/drawing/2014/main" id="{807B4E05-FCD9-1407-F32D-F0C1C08A530B}"/>
              </a:ext>
            </a:extLst>
          </p:cNvPr>
          <p:cNvSpPr>
            <a:spLocks noGrp="1"/>
          </p:cNvSpPr>
          <p:nvPr>
            <p:ph sz="half" idx="2"/>
          </p:nvPr>
        </p:nvSpPr>
        <p:spPr/>
        <p:txBody>
          <a:bodyPr/>
          <a:lstStyle/>
          <a:p>
            <a:r>
              <a:rPr lang="zh-TW" altLang="en-US" dirty="0"/>
              <a:t>我們樂於協助，除了提供經濟上的資源，我們更希望創造一個充滿互信、分享和支援的社群。</a:t>
            </a:r>
          </a:p>
          <a:p>
            <a:endParaRPr lang="zh-TW" altLang="en-US" dirty="0"/>
          </a:p>
        </p:txBody>
      </p:sp>
    </p:spTree>
    <p:extLst>
      <p:ext uri="{BB962C8B-B14F-4D97-AF65-F5344CB8AC3E}">
        <p14:creationId xmlns:p14="http://schemas.microsoft.com/office/powerpoint/2010/main" val="50452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C51CD8-D1EF-D65D-4EB7-B75C256B28C3}"/>
              </a:ext>
            </a:extLst>
          </p:cNvPr>
          <p:cNvSpPr>
            <a:spLocks noGrp="1"/>
          </p:cNvSpPr>
          <p:nvPr>
            <p:ph type="title"/>
          </p:nvPr>
        </p:nvSpPr>
        <p:spPr/>
        <p:txBody>
          <a:bodyPr>
            <a:normAutofit/>
          </a:bodyPr>
          <a:lstStyle/>
          <a:p>
            <a:pPr rtl="0" eaLnBrk="1" latinLnBrk="0" hangingPunct="1"/>
            <a:r>
              <a:rPr lang="zh-TW" altLang="zh-TW" sz="4400" b="0" i="0" kern="1200" dirty="0">
                <a:solidFill>
                  <a:schemeClr val="tx1"/>
                </a:solidFill>
                <a:effectLst/>
                <a:latin typeface="+mj-lt"/>
                <a:ea typeface="+mj-ea"/>
                <a:cs typeface="+mj-cs"/>
              </a:rPr>
              <a:t>成員介紹</a:t>
            </a:r>
            <a:endParaRPr lang="zh-TW" altLang="en-US" dirty="0"/>
          </a:p>
        </p:txBody>
      </p:sp>
      <p:sp>
        <p:nvSpPr>
          <p:cNvPr id="4" name="文字版面配置區 3">
            <a:extLst>
              <a:ext uri="{FF2B5EF4-FFF2-40B4-BE49-F238E27FC236}">
                <a16:creationId xmlns:a16="http://schemas.microsoft.com/office/drawing/2014/main" id="{0C2867D5-C870-DC3C-7CA2-CCD9EF8679AA}"/>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1227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a:xfrm>
            <a:off x="1493132" y="365125"/>
            <a:ext cx="9860667" cy="1325563"/>
          </a:xfrm>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idx="1"/>
          </p:nvPr>
        </p:nvSpPr>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5" name="橢圓 4">
            <a:extLst>
              <a:ext uri="{FF2B5EF4-FFF2-40B4-BE49-F238E27FC236}">
                <a16:creationId xmlns:a16="http://schemas.microsoft.com/office/drawing/2014/main" id="{D3819A87-4D31-13CE-5288-5A09608DFD50}"/>
              </a:ext>
            </a:extLst>
          </p:cNvPr>
          <p:cNvSpPr/>
          <p:nvPr/>
        </p:nvSpPr>
        <p:spPr>
          <a:xfrm>
            <a:off x="9852000" y="7667246"/>
            <a:ext cx="4680000" cy="4680000"/>
          </a:xfrm>
          <a:prstGeom prst="ellipse">
            <a:avLst/>
          </a:prstGeom>
          <a:noFill/>
          <a:ln w="38100">
            <a:solidFill>
              <a:srgbClr val="F36B6B"/>
            </a:solid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spcBef>
                <a:spcPts val="1800"/>
              </a:spcBef>
            </a:pPr>
            <a:r>
              <a:rPr lang="zh-TW" altLang="en-US" sz="3200" dirty="0"/>
              <a:t>　</a:t>
            </a:r>
            <a:r>
              <a:rPr lang="en-US" altLang="zh-TW" sz="3200" dirty="0"/>
              <a:t>Blue</a:t>
            </a:r>
          </a:p>
          <a:p>
            <a:pPr>
              <a:lnSpc>
                <a:spcPct val="150000"/>
              </a:lnSpc>
            </a:pPr>
            <a:r>
              <a:rPr lang="zh-TW" altLang="en-US" sz="3200" dirty="0"/>
              <a:t>　</a:t>
            </a:r>
            <a:r>
              <a:rPr lang="en-US" altLang="zh-TW" sz="3200" dirty="0"/>
              <a:t>Clara</a:t>
            </a:r>
          </a:p>
        </p:txBody>
      </p:sp>
      <p:pic>
        <p:nvPicPr>
          <p:cNvPr id="9" name="圖形 8">
            <a:extLst>
              <a:ext uri="{FF2B5EF4-FFF2-40B4-BE49-F238E27FC236}">
                <a16:creationId xmlns:a16="http://schemas.microsoft.com/office/drawing/2014/main" id="{37BC9B8F-9798-B130-E030-8C097FCD74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56230" y="2590800"/>
            <a:ext cx="666750" cy="838200"/>
          </a:xfrm>
          <a:prstGeom prst="rect">
            <a:avLst/>
          </a:prstGeom>
        </p:spPr>
      </p:pic>
      <p:sp>
        <p:nvSpPr>
          <p:cNvPr id="22" name="橢圓 21">
            <a:extLst>
              <a:ext uri="{FF2B5EF4-FFF2-40B4-BE49-F238E27FC236}">
                <a16:creationId xmlns:a16="http://schemas.microsoft.com/office/drawing/2014/main" id="{485BA436-E6CA-10A9-0A4B-674CD9C24BE3}"/>
              </a:ext>
            </a:extLst>
          </p:cNvPr>
          <p:cNvSpPr/>
          <p:nvPr/>
        </p:nvSpPr>
        <p:spPr>
          <a:xfrm>
            <a:off x="12962229" y="7667246"/>
            <a:ext cx="4680000" cy="4680000"/>
          </a:xfrm>
          <a:prstGeom prst="ellipse">
            <a:avLst/>
          </a:prstGeom>
          <a:noFill/>
          <a:ln w="38100">
            <a:solidFill>
              <a:srgbClr val="F36B6B"/>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TW" altLang="en-US" sz="3200" dirty="0"/>
              <a:t>　　　　</a:t>
            </a:r>
            <a:r>
              <a:rPr lang="en-US" altLang="zh-TW" sz="3200" dirty="0"/>
              <a:t>Esther</a:t>
            </a:r>
          </a:p>
          <a:p>
            <a:pPr algn="ctr">
              <a:lnSpc>
                <a:spcPct val="150000"/>
              </a:lnSpc>
            </a:pPr>
            <a:r>
              <a:rPr lang="zh-TW" altLang="en-US" sz="3200" dirty="0"/>
              <a:t>　　　　</a:t>
            </a:r>
            <a:r>
              <a:rPr lang="en-US" altLang="zh-TW" sz="3200" dirty="0" err="1"/>
              <a:t>JarDar</a:t>
            </a:r>
            <a:endParaRPr lang="en-US" altLang="zh-TW" sz="3200" dirty="0"/>
          </a:p>
        </p:txBody>
      </p:sp>
      <p:sp>
        <p:nvSpPr>
          <p:cNvPr id="28" name="文字方塊 27">
            <a:extLst>
              <a:ext uri="{FF2B5EF4-FFF2-40B4-BE49-F238E27FC236}">
                <a16:creationId xmlns:a16="http://schemas.microsoft.com/office/drawing/2014/main" id="{EF18331A-E061-79CE-16FD-ED7B10C3E1A5}"/>
              </a:ext>
            </a:extLst>
          </p:cNvPr>
          <p:cNvSpPr txBox="1"/>
          <p:nvPr/>
        </p:nvSpPr>
        <p:spPr>
          <a:xfrm>
            <a:off x="3842390" y="1825625"/>
            <a:ext cx="3829223" cy="3901902"/>
          </a:xfrm>
          <a:prstGeom prst="rect">
            <a:avLst/>
          </a:prstGeom>
          <a:noFill/>
        </p:spPr>
        <p:txBody>
          <a:bodyPr wrap="square">
            <a:spAutoFit/>
          </a:bodyPr>
          <a:lstStyle/>
          <a:p>
            <a:pPr>
              <a:lnSpc>
                <a:spcPct val="150000"/>
              </a:lnSpc>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a:p>
            <a:pPr>
              <a:lnSpc>
                <a:spcPct val="150000"/>
              </a:lnSpc>
            </a:pPr>
            <a:endParaRPr lang="zh-TW" altLang="en-US" sz="2800" dirty="0"/>
          </a:p>
        </p:txBody>
      </p:sp>
      <p:sp>
        <p:nvSpPr>
          <p:cNvPr id="29" name="文字方塊 28">
            <a:extLst>
              <a:ext uri="{FF2B5EF4-FFF2-40B4-BE49-F238E27FC236}">
                <a16:creationId xmlns:a16="http://schemas.microsoft.com/office/drawing/2014/main" id="{79DB55DB-3ADB-E019-3FCA-F0C5104F4DDD}"/>
              </a:ext>
            </a:extLst>
          </p:cNvPr>
          <p:cNvSpPr txBox="1"/>
          <p:nvPr/>
        </p:nvSpPr>
        <p:spPr>
          <a:xfrm>
            <a:off x="7671613" y="3758667"/>
            <a:ext cx="2954294" cy="1316579"/>
          </a:xfrm>
          <a:prstGeom prst="rect">
            <a:avLst/>
          </a:prstGeom>
          <a:noFill/>
        </p:spPr>
        <p:txBody>
          <a:bodyPr wrap="square">
            <a:spAutoFit/>
          </a:bodyPr>
          <a:lstStyle/>
          <a:p>
            <a:pPr>
              <a:lnSpc>
                <a:spcPct val="150000"/>
              </a:lnSpc>
            </a:pPr>
            <a:r>
              <a:rPr lang="zh-TW" altLang="en-US" sz="2800" dirty="0"/>
              <a:t>行銷 兼 問題解決</a:t>
            </a:r>
            <a:endParaRPr lang="en-US" altLang="zh-TW" sz="2800" dirty="0"/>
          </a:p>
          <a:p>
            <a:pPr marL="457200" indent="-457200">
              <a:lnSpc>
                <a:spcPct val="150000"/>
              </a:lnSpc>
              <a:buFont typeface="Arial" panose="020B0604020202020204" pitchFamily="34" charset="0"/>
              <a:buChar char="•"/>
            </a:pPr>
            <a:r>
              <a:rPr lang="en-US" altLang="zh-TW" sz="2800" dirty="0"/>
              <a:t>ChatGPT</a:t>
            </a:r>
          </a:p>
        </p:txBody>
      </p:sp>
      <p:sp>
        <p:nvSpPr>
          <p:cNvPr id="31" name="文字方塊 30">
            <a:extLst>
              <a:ext uri="{FF2B5EF4-FFF2-40B4-BE49-F238E27FC236}">
                <a16:creationId xmlns:a16="http://schemas.microsoft.com/office/drawing/2014/main" id="{555D534A-C164-4057-37E2-15BCB450D61E}"/>
              </a:ext>
            </a:extLst>
          </p:cNvPr>
          <p:cNvSpPr txBox="1"/>
          <p:nvPr/>
        </p:nvSpPr>
        <p:spPr>
          <a:xfrm>
            <a:off x="7671613" y="1825625"/>
            <a:ext cx="2954294" cy="1316579"/>
          </a:xfrm>
          <a:prstGeom prst="rect">
            <a:avLst/>
          </a:prstGeom>
          <a:noFill/>
        </p:spPr>
        <p:txBody>
          <a:bodyPr wrap="square">
            <a:spAutoFit/>
          </a:bodyPr>
          <a:lstStyle/>
          <a:p>
            <a:pPr>
              <a:lnSpc>
                <a:spcPct val="150000"/>
              </a:lnSpc>
            </a:pPr>
            <a:r>
              <a:rPr lang="zh-TW" altLang="en-US" sz="2800" dirty="0"/>
              <a:t>設計師</a:t>
            </a:r>
            <a:endParaRPr lang="en-US" altLang="zh-TW" sz="2800" dirty="0"/>
          </a:p>
          <a:p>
            <a:pPr marL="457200" indent="-457200">
              <a:lnSpc>
                <a:spcPct val="150000"/>
              </a:lnSpc>
              <a:buFont typeface="Arial" panose="020B0604020202020204" pitchFamily="34" charset="0"/>
              <a:buChar char="•"/>
            </a:pPr>
            <a:r>
              <a:rPr lang="en-US" altLang="zh-TW" sz="2800" dirty="0" err="1"/>
              <a:t>Midjourney</a:t>
            </a:r>
            <a:endParaRPr lang="zh-TW" altLang="en-US" sz="2800" dirty="0"/>
          </a:p>
        </p:txBody>
      </p:sp>
      <p:sp>
        <p:nvSpPr>
          <p:cNvPr id="3" name="文字方塊 2">
            <a:extLst>
              <a:ext uri="{FF2B5EF4-FFF2-40B4-BE49-F238E27FC236}">
                <a16:creationId xmlns:a16="http://schemas.microsoft.com/office/drawing/2014/main" id="{8E41E439-D502-6071-50FC-EB1F15845C7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512469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成員介紹</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b="1" dirty="0"/>
              <a:t>合作順暢</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互相支援</a:t>
            </a:r>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sz="2800" b="1" dirty="0"/>
              <a:t>無私分享</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290239202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990</TotalTime>
  <Words>2342</Words>
  <Application>Microsoft Office PowerPoint</Application>
  <PresentationFormat>寬螢幕</PresentationFormat>
  <Paragraphs>256</Paragraphs>
  <Slides>53</Slides>
  <Notes>17</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53</vt:i4>
      </vt:variant>
    </vt:vector>
  </HeadingPairs>
  <TitlesOfParts>
    <vt:vector size="63" baseType="lpstr">
      <vt:lpstr>-apple-system</vt:lpstr>
      <vt:lpstr>gg sans</vt:lpstr>
      <vt:lpstr>inherit</vt:lpstr>
      <vt:lpstr>Noto Sans CJK TC DemiLight</vt:lpstr>
      <vt:lpstr>Noto Sans T Chinese Bold</vt:lpstr>
      <vt:lpstr>Arial</vt:lpstr>
      <vt:lpstr>Calibri</vt:lpstr>
      <vt:lpstr>Noto Sans</vt:lpstr>
      <vt:lpstr>Office 佈景主題</vt:lpstr>
      <vt:lpstr>自訂設計</vt:lpstr>
      <vt:lpstr>倍而兔募資平台</vt:lpstr>
      <vt:lpstr>目　錄</vt:lpstr>
      <vt:lpstr>創作理念</vt:lpstr>
      <vt:lpstr>一切的起點 ...</vt:lpstr>
      <vt:lpstr>創作初衷</vt:lpstr>
      <vt:lpstr>創作理念</vt:lpstr>
      <vt:lpstr>成員介紹</vt:lpstr>
      <vt:lpstr>團隊成員</vt:lpstr>
      <vt:lpstr>成員介紹</vt:lpstr>
      <vt:lpstr>成員介紹</vt:lpstr>
      <vt:lpstr>概念發想、企劃</vt:lpstr>
      <vt:lpstr>概念發想</vt:lpstr>
      <vt:lpstr>概念發想</vt:lpstr>
      <vt:lpstr>規劃平台架構</vt:lpstr>
      <vt:lpstr>平台設計</vt:lpstr>
      <vt:lpstr>Wireframe</vt:lpstr>
      <vt:lpstr>網站外觀設計</vt:lpstr>
      <vt:lpstr>網站外觀設計</vt:lpstr>
      <vt:lpstr>設計稿</vt:lpstr>
      <vt:lpstr>開發過程</vt:lpstr>
      <vt:lpstr>ERD</vt:lpstr>
      <vt:lpstr>API 規格</vt:lpstr>
      <vt:lpstr>使用者故事</vt:lpstr>
      <vt:lpstr>前端路由規劃</vt:lpstr>
      <vt:lpstr>實作</vt:lpstr>
      <vt:lpstr>開發過程</vt:lpstr>
      <vt:lpstr>使用技術</vt:lpstr>
      <vt:lpstr>使用技術</vt:lpstr>
      <vt:lpstr>平台功能展示</vt:lpstr>
      <vt:lpstr>平台功能展示</vt:lpstr>
      <vt:lpstr>平台功能展示</vt:lpstr>
      <vt:lpstr>問題與解方</vt:lpstr>
      <vt:lpstr>問題與解方</vt:lpstr>
      <vt:lpstr>問題與解方</vt:lpstr>
      <vt:lpstr>PowerPoint 簡報</vt:lpstr>
      <vt:lpstr>PowerPoint 簡報</vt:lpstr>
      <vt:lpstr>PowerPoint 簡報</vt:lpstr>
      <vt:lpstr>PowerPoint 簡報</vt:lpstr>
      <vt:lpstr>PowerPoint 簡報</vt:lpstr>
      <vt:lpstr>PowerPoint 簡報</vt:lpstr>
      <vt:lpstr>問題： OOO</vt:lpstr>
      <vt:lpstr>最喜歡的點、巧思</vt:lpstr>
      <vt:lpstr>Loading</vt:lpstr>
      <vt:lpstr>贊助結帳的 `補整數`</vt:lpstr>
      <vt:lpstr>資料建置</vt:lpstr>
      <vt:lpstr>未來展望</vt:lpstr>
      <vt:lpstr>PowerPoint 簡報</vt:lpstr>
      <vt:lpstr>PowerPoint 簡報</vt:lpstr>
      <vt:lpstr>心得</vt:lpstr>
      <vt:lpstr>開發時程</vt:lpstr>
      <vt:lpstr>時程</vt:lpstr>
      <vt:lpstr>感想</vt:lpstr>
      <vt:lpstr>大家一起朝著一個方向努力， 好像不可能的事情， 也變得不是那麼難了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22</cp:revision>
  <dcterms:created xsi:type="dcterms:W3CDTF">2023-06-17T15:43:24Z</dcterms:created>
  <dcterms:modified xsi:type="dcterms:W3CDTF">2023-06-24T19:24:57Z</dcterms:modified>
</cp:coreProperties>
</file>